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445" r:id="rId5"/>
    <p:sldId id="2446" r:id="rId6"/>
  </p:sldIdLst>
  <p:sldSz cx="12192000" cy="6858000"/>
  <p:notesSz cx="6888163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33"/>
    <a:srgbClr val="FF9900"/>
    <a:srgbClr val="0033CC"/>
    <a:srgbClr val="800000"/>
    <a:srgbClr val="990000"/>
    <a:srgbClr val="FFCC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5394" autoAdjust="0"/>
  </p:normalViewPr>
  <p:slideViewPr>
    <p:cSldViewPr snapToGrid="0">
      <p:cViewPr varScale="1">
        <p:scale>
          <a:sx n="89" d="100"/>
          <a:sy n="89" d="100"/>
        </p:scale>
        <p:origin x="514" y="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471054"/>
          </a:xfrm>
          <a:prstGeom prst="rect">
            <a:avLst/>
          </a:prstGeom>
        </p:spPr>
        <p:txBody>
          <a:bodyPr vert="horz" lIns="92990" tIns="46494" rIns="92990" bIns="4649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471054"/>
          </a:xfrm>
          <a:prstGeom prst="rect">
            <a:avLst/>
          </a:prstGeom>
        </p:spPr>
        <p:txBody>
          <a:bodyPr vert="horz" lIns="92990" tIns="46494" rIns="92990" bIns="46494" rtlCol="0"/>
          <a:lstStyle>
            <a:lvl1pPr algn="r">
              <a:defRPr sz="1300"/>
            </a:lvl1pPr>
          </a:lstStyle>
          <a:p>
            <a:fld id="{FCD6624A-90C5-402C-BFD1-60AFF49C63CB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28650" y="1173163"/>
            <a:ext cx="5630863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0" tIns="46494" rIns="92990" bIns="4649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518203"/>
            <a:ext cx="5510530" cy="3696713"/>
          </a:xfrm>
          <a:prstGeom prst="rect">
            <a:avLst/>
          </a:prstGeom>
        </p:spPr>
        <p:txBody>
          <a:bodyPr vert="horz" lIns="92990" tIns="46494" rIns="92990" bIns="4649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2984871" cy="471053"/>
          </a:xfrm>
          <a:prstGeom prst="rect">
            <a:avLst/>
          </a:prstGeom>
        </p:spPr>
        <p:txBody>
          <a:bodyPr vert="horz" lIns="92990" tIns="46494" rIns="92990" bIns="4649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8917422"/>
            <a:ext cx="2984871" cy="471053"/>
          </a:xfrm>
          <a:prstGeom prst="rect">
            <a:avLst/>
          </a:prstGeom>
        </p:spPr>
        <p:txBody>
          <a:bodyPr vert="horz" lIns="92990" tIns="46494" rIns="92990" bIns="46494" rtlCol="0" anchor="b"/>
          <a:lstStyle>
            <a:lvl1pPr algn="r">
              <a:defRPr sz="1300"/>
            </a:lvl1pPr>
          </a:lstStyle>
          <a:p>
            <a:fld id="{14E3D62E-C8C3-4C7C-983B-106847122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5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110AA-EA06-4243-85FD-7B842451BF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28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110AA-EA06-4243-85FD-7B842451BF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6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957295"/>
            <a:ext cx="10363200" cy="646331"/>
          </a:xfrm>
        </p:spPr>
        <p:txBody>
          <a:bodyPr>
            <a:sp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733800"/>
            <a:ext cx="103632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 i="1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>
            <a:lvl1pPr>
              <a:defRPr sz="32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066800"/>
            <a:ext cx="11785600" cy="510540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800">
                <a:effectLst/>
              </a:defRPr>
            </a:lvl1pPr>
            <a:lvl2pPr>
              <a:buClrTx/>
              <a:defRPr sz="2400">
                <a:effectLst/>
              </a:defRPr>
            </a:lvl2pPr>
            <a:lvl3pPr>
              <a:buClrTx/>
              <a:defRPr sz="2000">
                <a:effectLst/>
              </a:defRPr>
            </a:lvl3pPr>
            <a:lvl4pPr>
              <a:buClrTx/>
              <a:defRPr sz="1800">
                <a:effectLst/>
              </a:defRPr>
            </a:lvl4pPr>
            <a:lvl5pPr>
              <a:buClrTx/>
              <a:defRPr sz="1800"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7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914400"/>
            <a:ext cx="5791200" cy="5257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0"/>
            <a:ext cx="5791200" cy="5257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2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8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737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587067" cy="5853113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346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76200"/>
            <a:ext cx="11176000" cy="762000"/>
          </a:xfrm>
        </p:spPr>
        <p:txBody>
          <a:bodyPr/>
          <a:lstStyle>
            <a:lvl1pPr>
              <a:defRPr sz="32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914400"/>
            <a:ext cx="5791200" cy="5257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914400"/>
            <a:ext cx="5791200" cy="25527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19500"/>
            <a:ext cx="5791200" cy="25527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0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i-tree logobgfade"/>
          <p:cNvPicPr>
            <a:picLocks noChangeArrowheads="1"/>
          </p:cNvPicPr>
          <p:nvPr/>
        </p:nvPicPr>
        <p:blipFill rotWithShape="1"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-25000"/>
                    </a14:imgEffect>
                    <a14:imgEffect>
                      <a14:saturation sat="80000"/>
                    </a14:imgEffect>
                    <a14:imgEffect>
                      <a14:brightnessContrast bright="2000" contras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29419" t="9962" r="284" b="3112"/>
          <a:stretch/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 bwMode="auto">
          <a:xfrm>
            <a:off x="4325190" y="0"/>
            <a:ext cx="3523410" cy="6858000"/>
          </a:xfrm>
          <a:prstGeom prst="rect">
            <a:avLst/>
          </a:prstGeom>
          <a:gradFill flip="none" rotWithShape="1">
            <a:gsLst>
              <a:gs pos="16000">
                <a:schemeClr val="accent3">
                  <a:lumMod val="5000"/>
                  <a:lumOff val="95000"/>
                  <a:alpha val="0"/>
                </a:schemeClr>
              </a:gs>
              <a:gs pos="47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228600"/>
            <a:ext cx="1115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" y="1066800"/>
            <a:ext cx="11785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77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0C0"/>
          </a:solidFill>
          <a:effectLst/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0C0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Blip>
          <a:blip r:embed="rId11"/>
        </a:buBlip>
        <a:defRPr sz="28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31400"/>
        </a:buClr>
        <a:buSzPct val="85000"/>
        <a:buFont typeface="Wingdings" pitchFamily="2" charset="2"/>
        <a:buChar char="Ø"/>
        <a:defRPr sz="2400">
          <a:solidFill>
            <a:schemeClr val="tx1"/>
          </a:solidFill>
          <a:effectLst/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31400"/>
        </a:buClr>
        <a:buSzPct val="85000"/>
        <a:buFont typeface="Arial" pitchFamily="34" charset="0"/>
        <a:buChar char="•"/>
        <a:defRPr sz="2000">
          <a:solidFill>
            <a:schemeClr val="tx1"/>
          </a:solidFill>
          <a:effectLst/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31400"/>
        </a:buClr>
        <a:buSzPct val="85000"/>
        <a:buFont typeface="Calibri" pitchFamily="34" charset="0"/>
        <a:buChar char="⁻"/>
        <a:defRPr sz="1800">
          <a:solidFill>
            <a:schemeClr val="tx1"/>
          </a:solidFill>
          <a:effectLst/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31400"/>
        </a:buClr>
        <a:buSzPct val="85000"/>
        <a:buFont typeface="Calibri" pitchFamily="34" charset="0"/>
        <a:buChar char="⁻"/>
        <a:defRPr sz="1800">
          <a:solidFill>
            <a:schemeClr val="tx1"/>
          </a:solidFill>
          <a:effectLst/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Blip>
          <a:blip r:embed="rId11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Blip>
          <a:blip r:embed="rId11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Blip>
          <a:blip r:embed="rId11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Blip>
          <a:blip r:embed="rId11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  <a:solidFill>
            <a:srgbClr val="0070C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3100" dirty="0">
                <a:solidFill>
                  <a:schemeClr val="accent3"/>
                </a:solidFill>
              </a:rPr>
              <a:t>		      </a:t>
            </a:r>
            <a:r>
              <a:rPr lang="en-US" sz="3100" dirty="0">
                <a:solidFill>
                  <a:schemeClr val="accent3"/>
                </a:solidFill>
              </a:rPr>
              <a:t>International </a:t>
            </a:r>
            <a:r>
              <a:rPr lang="en-US" sz="3100" dirty="0" err="1">
                <a:solidFill>
                  <a:schemeClr val="accent3"/>
                </a:solidFill>
              </a:rPr>
              <a:t>i</a:t>
            </a:r>
            <a:r>
              <a:rPr lang="en-US" sz="3100" dirty="0">
                <a:solidFill>
                  <a:schemeClr val="accent3"/>
                </a:solidFill>
              </a:rPr>
              <a:t>-Tree Academy </a:t>
            </a:r>
            <a:r>
              <a:rPr lang="en-US" sz="3100" dirty="0">
                <a:solidFill>
                  <a:schemeClr val="accent3"/>
                </a:solidFill>
              </a:rPr>
              <a:t/>
            </a:r>
            <a:br>
              <a:rPr lang="en-US" sz="3100" dirty="0">
                <a:solidFill>
                  <a:schemeClr val="accent3"/>
                </a:solidFill>
              </a:rPr>
            </a:br>
            <a:r>
              <a:rPr lang="en-US" sz="3100" dirty="0">
                <a:solidFill>
                  <a:schemeClr val="accent3"/>
                </a:solidFill>
              </a:rPr>
              <a:t>		     </a:t>
            </a:r>
            <a:r>
              <a:rPr lang="en-US" sz="3100" dirty="0">
                <a:solidFill>
                  <a:schemeClr val="accent3"/>
                </a:solidFill>
              </a:rPr>
              <a:t>            </a:t>
            </a:r>
            <a:r>
              <a:rPr lang="en-US" sz="3100" dirty="0" err="1">
                <a:solidFill>
                  <a:schemeClr val="accent3"/>
                </a:solidFill>
              </a:rPr>
              <a:t>i</a:t>
            </a:r>
            <a:r>
              <a:rPr lang="en-US" sz="3100" dirty="0">
                <a:solidFill>
                  <a:schemeClr val="accent3"/>
                </a:solidFill>
              </a:rPr>
              <a:t>-Tree Action Plan</a:t>
            </a:r>
            <a:endParaRPr lang="en-US" sz="31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73" y="1708030"/>
            <a:ext cx="2836655" cy="5020574"/>
          </a:xfr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1.Briefly </a:t>
            </a:r>
            <a:r>
              <a:rPr lang="en-US" sz="2000" dirty="0">
                <a:solidFill>
                  <a:schemeClr val="tx1"/>
                </a:solidFill>
              </a:rPr>
              <a:t>state </a:t>
            </a: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objective for your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-Tree Action Plan or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-Tree project idea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/>
                </a:solidFill>
              </a:rPr>
              <a:t>2</a:t>
            </a:r>
            <a:r>
              <a:rPr lang="fr-FR" sz="2000" dirty="0">
                <a:solidFill>
                  <a:schemeClr val="tx1"/>
                </a:solidFill>
              </a:rPr>
              <a:t>. </a:t>
            </a:r>
            <a:r>
              <a:rPr lang="fr-FR" sz="2000" dirty="0" err="1">
                <a:solidFill>
                  <a:schemeClr val="tx1"/>
                </a:solidFill>
              </a:rPr>
              <a:t>What</a:t>
            </a:r>
            <a:r>
              <a:rPr lang="fr-FR" sz="2000" dirty="0">
                <a:solidFill>
                  <a:schemeClr val="tx1"/>
                </a:solidFill>
              </a:rPr>
              <a:t> issue(s) or </a:t>
            </a:r>
            <a:r>
              <a:rPr lang="fr-FR" sz="2000" dirty="0" err="1">
                <a:solidFill>
                  <a:schemeClr val="tx1"/>
                </a:solidFill>
              </a:rPr>
              <a:t>opportunity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will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your</a:t>
            </a:r>
            <a:r>
              <a:rPr lang="fr-FR" sz="2000" dirty="0">
                <a:solidFill>
                  <a:schemeClr val="tx1"/>
                </a:solidFill>
              </a:rPr>
              <a:t> plan help </a:t>
            </a:r>
            <a:r>
              <a:rPr lang="fr-FR" sz="2000" dirty="0" err="1">
                <a:solidFill>
                  <a:schemeClr val="tx1"/>
                </a:solidFill>
              </a:rPr>
              <a:t>address</a:t>
            </a:r>
            <a:r>
              <a:rPr lang="fr-FR" sz="2000" dirty="0">
                <a:solidFill>
                  <a:schemeClr val="tx1"/>
                </a:solidFill>
              </a:rPr>
              <a:t>? 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3. What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-Tree tool(s) do you plan to </a:t>
            </a:r>
            <a:r>
              <a:rPr lang="en-US" sz="2000" dirty="0" smtClean="0">
                <a:solidFill>
                  <a:schemeClr val="tx1"/>
                </a:solidFill>
              </a:rPr>
              <a:t>use?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832D0C6-5500-4488-8D76-39B2C5293130}"/>
              </a:ext>
            </a:extLst>
          </p:cNvPr>
          <p:cNvSpPr/>
          <p:nvPr/>
        </p:nvSpPr>
        <p:spPr>
          <a:xfrm>
            <a:off x="10363200" y="0"/>
            <a:ext cx="1828800" cy="158467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Photo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832D0C6-5500-4488-8D76-39B2C5293130}"/>
              </a:ext>
            </a:extLst>
          </p:cNvPr>
          <p:cNvSpPr/>
          <p:nvPr/>
        </p:nvSpPr>
        <p:spPr>
          <a:xfrm>
            <a:off x="0" y="0"/>
            <a:ext cx="1828800" cy="158467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Your name</a:t>
            </a:r>
          </a:p>
          <a:p>
            <a:pPr algn="ctr"/>
            <a:r>
              <a:rPr lang="en-US" sz="1600" dirty="0" smtClean="0"/>
              <a:t>City </a:t>
            </a:r>
            <a:r>
              <a:rPr lang="en-US" sz="1600" dirty="0"/>
              <a:t>&amp; </a:t>
            </a:r>
            <a:r>
              <a:rPr lang="en-US" sz="1600" dirty="0" smtClean="0"/>
              <a:t>Country</a:t>
            </a:r>
            <a:endParaRPr lang="en-US" sz="1600" dirty="0"/>
          </a:p>
          <a:p>
            <a:pPr algn="ctr"/>
            <a:r>
              <a:rPr lang="en-US" sz="1600" dirty="0"/>
              <a:t>Organization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38100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Images or Support content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45" y="399691"/>
            <a:ext cx="2590800" cy="6354763"/>
          </a:xfr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Briefly describe </a:t>
            </a:r>
            <a:r>
              <a:rPr lang="en-US" sz="2000" dirty="0" smtClean="0">
                <a:solidFill>
                  <a:schemeClr val="tx1"/>
                </a:solidFill>
              </a:rPr>
              <a:t>planned actions or next steps  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Who are key partners?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What resources are needed?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What obstacles, challenges do you anticipate?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36566" y="316301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Images or Support content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03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deFormat_iTree">
  <a:themeElements>
    <a:clrScheme name="Generic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neric 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Generic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ideFormat_iTree" id="{D5934C7E-B2DE-4555-91C0-206D7DD4FB78}" vid="{65202F8B-D327-4C0D-8DFD-09A36E8419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1A2560FA4DFD42B12AEAF2009A1FA9" ma:contentTypeVersion="0" ma:contentTypeDescription="Create a new document." ma:contentTypeScope="" ma:versionID="aff65ac88e3d4538aca2940b333299b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4ffdd9121c724c9673c0bc323c3070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E75D72-67A7-438B-845C-C4908619BF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AE7589-1E92-4B51-A5FC-B86E78B2F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533B0B-9A5E-4366-AF96-BA49A519B90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13027</TotalTime>
  <Words>82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WideFormat_iTree</vt:lpstr>
      <vt:lpstr>        International i-Tree Academy                     i-Tree Action Plan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Henning, Jason;Al.Zelaya@davey.com</dc:creator>
  <cp:lastModifiedBy>Al Zelaya</cp:lastModifiedBy>
  <cp:revision>606</cp:revision>
  <cp:lastPrinted>2020-10-14T12:13:32Z</cp:lastPrinted>
  <dcterms:created xsi:type="dcterms:W3CDTF">2019-01-14T12:39:27Z</dcterms:created>
  <dcterms:modified xsi:type="dcterms:W3CDTF">2020-12-03T13:50:15Z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0x010100B21A2560FA4DFD42B12AEAF2009A1FA9</vt:lpwstr>
  </property>
</Properties>
</file>