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450" r:id="rId5"/>
    <p:sldId id="2451" r:id="rId6"/>
    <p:sldId id="2452" r:id="rId7"/>
    <p:sldId id="2453" r:id="rId8"/>
    <p:sldId id="2454" r:id="rId9"/>
    <p:sldId id="2455" r:id="rId10"/>
  </p:sldIdLst>
  <p:sldSz cx="12192000" cy="6858000"/>
  <p:notesSz cx="6888163"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6633"/>
    <a:srgbClr val="FF9900"/>
    <a:srgbClr val="0033CC"/>
    <a:srgbClr val="800000"/>
    <a:srgbClr val="990000"/>
    <a:srgbClr val="FF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4" autoAdjust="0"/>
    <p:restoredTop sz="95152" autoAdjust="0"/>
  </p:normalViewPr>
  <p:slideViewPr>
    <p:cSldViewPr snapToGrid="0">
      <p:cViewPr varScale="1">
        <p:scale>
          <a:sx n="106" d="100"/>
          <a:sy n="106" d="100"/>
        </p:scale>
        <p:origin x="126" y="156"/>
      </p:cViewPr>
      <p:guideLst/>
    </p:cSldViewPr>
  </p:slideViewPr>
  <p:notesTextViewPr>
    <p:cViewPr>
      <p:scale>
        <a:sx n="3" d="2"/>
        <a:sy n="3" d="2"/>
      </p:scale>
      <p:origin x="0" y="0"/>
    </p:cViewPr>
  </p:notesTextViewPr>
  <p:sorterViewPr>
    <p:cViewPr>
      <p:scale>
        <a:sx n="50" d="100"/>
        <a:sy n="50" d="100"/>
      </p:scale>
      <p:origin x="0" y="-2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471054"/>
          </a:xfrm>
          <a:prstGeom prst="rect">
            <a:avLst/>
          </a:prstGeom>
        </p:spPr>
        <p:txBody>
          <a:bodyPr vert="horz" lIns="92990" tIns="46494" rIns="92990" bIns="46494" rtlCol="0"/>
          <a:lstStyle>
            <a:lvl1pPr algn="l">
              <a:defRPr sz="1300"/>
            </a:lvl1pPr>
          </a:lstStyle>
          <a:p>
            <a:endParaRPr lang="en-US" dirty="0"/>
          </a:p>
        </p:txBody>
      </p:sp>
      <p:sp>
        <p:nvSpPr>
          <p:cNvPr id="3" name="Date Placeholder 2"/>
          <p:cNvSpPr>
            <a:spLocks noGrp="1"/>
          </p:cNvSpPr>
          <p:nvPr>
            <p:ph type="dt" idx="1"/>
          </p:nvPr>
        </p:nvSpPr>
        <p:spPr>
          <a:xfrm>
            <a:off x="3901698" y="0"/>
            <a:ext cx="2984871" cy="471054"/>
          </a:xfrm>
          <a:prstGeom prst="rect">
            <a:avLst/>
          </a:prstGeom>
        </p:spPr>
        <p:txBody>
          <a:bodyPr vert="horz" lIns="92990" tIns="46494" rIns="92990" bIns="46494" rtlCol="0"/>
          <a:lstStyle>
            <a:lvl1pPr algn="r">
              <a:defRPr sz="1300"/>
            </a:lvl1pPr>
          </a:lstStyle>
          <a:p>
            <a:fld id="{FCD6624A-90C5-402C-BFD1-60AFF49C63CB}" type="datetimeFigureOut">
              <a:rPr lang="en-US" smtClean="0"/>
              <a:t>11/29/2022</a:t>
            </a:fld>
            <a:endParaRPr lang="en-US" dirty="0"/>
          </a:p>
        </p:txBody>
      </p:sp>
      <p:sp>
        <p:nvSpPr>
          <p:cNvPr id="4" name="Slide Image Placeholder 3"/>
          <p:cNvSpPr>
            <a:spLocks noGrp="1" noRot="1" noChangeAspect="1"/>
          </p:cNvSpPr>
          <p:nvPr>
            <p:ph type="sldImg" idx="2"/>
          </p:nvPr>
        </p:nvSpPr>
        <p:spPr>
          <a:xfrm>
            <a:off x="628650" y="1173163"/>
            <a:ext cx="5630863" cy="3168650"/>
          </a:xfrm>
          <a:prstGeom prst="rect">
            <a:avLst/>
          </a:prstGeom>
          <a:noFill/>
          <a:ln w="12700">
            <a:solidFill>
              <a:prstClr val="black"/>
            </a:solidFill>
          </a:ln>
        </p:spPr>
        <p:txBody>
          <a:bodyPr vert="horz" lIns="92990" tIns="46494" rIns="92990" bIns="46494" rtlCol="0" anchor="ctr"/>
          <a:lstStyle/>
          <a:p>
            <a:endParaRPr lang="en-US" dirty="0"/>
          </a:p>
        </p:txBody>
      </p:sp>
      <p:sp>
        <p:nvSpPr>
          <p:cNvPr id="5" name="Notes Placeholder 4"/>
          <p:cNvSpPr>
            <a:spLocks noGrp="1"/>
          </p:cNvSpPr>
          <p:nvPr>
            <p:ph type="body" sz="quarter" idx="3"/>
          </p:nvPr>
        </p:nvSpPr>
        <p:spPr>
          <a:xfrm>
            <a:off x="688817" y="4518203"/>
            <a:ext cx="5510530" cy="3696713"/>
          </a:xfrm>
          <a:prstGeom prst="rect">
            <a:avLst/>
          </a:prstGeom>
        </p:spPr>
        <p:txBody>
          <a:bodyPr vert="horz" lIns="92990" tIns="46494" rIns="92990" bIns="464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2984871" cy="471053"/>
          </a:xfrm>
          <a:prstGeom prst="rect">
            <a:avLst/>
          </a:prstGeom>
        </p:spPr>
        <p:txBody>
          <a:bodyPr vert="horz" lIns="92990" tIns="46494" rIns="92990" bIns="4649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8917422"/>
            <a:ext cx="2984871" cy="471053"/>
          </a:xfrm>
          <a:prstGeom prst="rect">
            <a:avLst/>
          </a:prstGeom>
        </p:spPr>
        <p:txBody>
          <a:bodyPr vert="horz" lIns="92990" tIns="46494" rIns="92990" bIns="46494" rtlCol="0" anchor="b"/>
          <a:lstStyle>
            <a:lvl1pPr algn="r">
              <a:defRPr sz="1300"/>
            </a:lvl1pPr>
          </a:lstStyle>
          <a:p>
            <a:fld id="{14E3D62E-C8C3-4C7C-983B-1068471228A2}" type="slidenum">
              <a:rPr lang="en-US" smtClean="0"/>
              <a:t>‹#›</a:t>
            </a:fld>
            <a:endParaRPr lang="en-US" dirty="0"/>
          </a:p>
        </p:txBody>
      </p:sp>
    </p:spTree>
    <p:extLst>
      <p:ext uri="{BB962C8B-B14F-4D97-AF65-F5344CB8AC3E}">
        <p14:creationId xmlns:p14="http://schemas.microsoft.com/office/powerpoint/2010/main" val="233515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110AA-EA06-4243-85FD-7B842451BF9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0865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110AA-EA06-4243-85FD-7B842451BF9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4185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110AA-EA06-4243-85FD-7B842451BF9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5711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110AA-EA06-4243-85FD-7B842451BF9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3021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110AA-EA06-4243-85FD-7B842451BF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1279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110AA-EA06-4243-85FD-7B842451BF9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24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957295"/>
            <a:ext cx="10363200" cy="646331"/>
          </a:xfrm>
        </p:spPr>
        <p:txBody>
          <a:bodyPr>
            <a:spAutoFit/>
          </a:bodyPr>
          <a:lstStyle>
            <a:lvl1pPr algn="r">
              <a:defRPr sz="3600">
                <a:effectLst/>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914400" y="3733800"/>
            <a:ext cx="10363200" cy="1752600"/>
          </a:xfrm>
        </p:spPr>
        <p:txBody>
          <a:bodyPr/>
          <a:lstStyle>
            <a:lvl1pPr marL="0" indent="0" algn="r">
              <a:buFont typeface="Wingdings" pitchFamily="2" charset="2"/>
              <a:buNone/>
              <a:defRPr sz="2400" i="1" baseline="0"/>
            </a:lvl1pPr>
          </a:lstStyle>
          <a:p>
            <a:r>
              <a:rPr lang="en-US"/>
              <a:t>Click to edit Master subtitle style</a:t>
            </a:r>
            <a:endParaRPr lang="en-US" dirty="0"/>
          </a:p>
        </p:txBody>
      </p:sp>
    </p:spTree>
    <p:extLst>
      <p:ext uri="{BB962C8B-B14F-4D97-AF65-F5344CB8AC3E}">
        <p14:creationId xmlns:p14="http://schemas.microsoft.com/office/powerpoint/2010/main" val="10218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200">
                <a:effectLst/>
              </a:defRPr>
            </a:lvl1pPr>
          </a:lstStyle>
          <a:p>
            <a:r>
              <a:rPr lang="en-US"/>
              <a:t>Click to edit Master title style</a:t>
            </a:r>
            <a:endParaRPr lang="en-US" dirty="0"/>
          </a:p>
        </p:txBody>
      </p:sp>
      <p:sp>
        <p:nvSpPr>
          <p:cNvPr id="3" name="Content Placeholder 2"/>
          <p:cNvSpPr>
            <a:spLocks noGrp="1"/>
          </p:cNvSpPr>
          <p:nvPr>
            <p:ph idx="1"/>
          </p:nvPr>
        </p:nvSpPr>
        <p:spPr>
          <a:xfrm>
            <a:off x="203200" y="1066800"/>
            <a:ext cx="11785600" cy="5105400"/>
          </a:xfrm>
        </p:spPr>
        <p:txBody>
          <a:bodyPr/>
          <a:lstStyle>
            <a:lvl1pPr marL="342900" indent="-342900">
              <a:buFont typeface="Arial" panose="020B0604020202020204" pitchFamily="34" charset="0"/>
              <a:buChar char="•"/>
              <a:defRPr sz="2800">
                <a:effectLst/>
              </a:defRPr>
            </a:lvl1pPr>
            <a:lvl2pPr>
              <a:buClrTx/>
              <a:defRPr sz="2400">
                <a:effectLst/>
              </a:defRPr>
            </a:lvl2pPr>
            <a:lvl3pPr>
              <a:buClrTx/>
              <a:defRPr sz="2000">
                <a:effectLst/>
              </a:defRPr>
            </a:lvl3pPr>
            <a:lvl4pPr>
              <a:buClrTx/>
              <a:defRPr sz="1800">
                <a:effectLst/>
              </a:defRPr>
            </a:lvl4pPr>
            <a:lvl5pPr>
              <a:buClrTx/>
              <a:defRPr sz="1800">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637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203200" y="914400"/>
            <a:ext cx="5791200" cy="5257800"/>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14400"/>
            <a:ext cx="5791200" cy="5257800"/>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52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effectLst/>
              </a:defRPr>
            </a:lvl1pPr>
          </a:lstStyle>
          <a:p>
            <a:r>
              <a:rPr lang="en-US"/>
              <a:t>Click to edit Master title style</a:t>
            </a:r>
            <a:endParaRPr lang="en-US" dirty="0"/>
          </a:p>
        </p:txBody>
      </p:sp>
    </p:spTree>
    <p:extLst>
      <p:ext uri="{BB962C8B-B14F-4D97-AF65-F5344CB8AC3E}">
        <p14:creationId xmlns:p14="http://schemas.microsoft.com/office/powerpoint/2010/main" val="339998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37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effectLst/>
              </a:defRPr>
            </a:lvl1pPr>
          </a:lstStyle>
          <a:p>
            <a:r>
              <a:rPr lang="en-US"/>
              <a:t>Click to edit Master title style</a:t>
            </a:r>
            <a:endParaRPr lang="en-US" dirty="0"/>
          </a:p>
        </p:txBody>
      </p:sp>
      <p:sp>
        <p:nvSpPr>
          <p:cNvPr id="3" name="Content Placeholder 2"/>
          <p:cNvSpPr>
            <a:spLocks noGrp="1"/>
          </p:cNvSpPr>
          <p:nvPr>
            <p:ph idx="1"/>
          </p:nvPr>
        </p:nvSpPr>
        <p:spPr>
          <a:xfrm>
            <a:off x="4766733" y="273053"/>
            <a:ext cx="6587067" cy="5853113"/>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4346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176000" cy="762000"/>
          </a:xfrm>
        </p:spPr>
        <p:txBody>
          <a:bodyPr/>
          <a:lstStyle>
            <a:lvl1pPr>
              <a:defRPr sz="3200">
                <a:effectLst/>
              </a:defRPr>
            </a:lvl1pPr>
          </a:lstStyle>
          <a:p>
            <a:r>
              <a:rPr lang="en-US"/>
              <a:t>Click to edit Master title style</a:t>
            </a:r>
            <a:endParaRPr lang="en-US" dirty="0"/>
          </a:p>
        </p:txBody>
      </p:sp>
      <p:sp>
        <p:nvSpPr>
          <p:cNvPr id="3" name="Content Placeholder 2"/>
          <p:cNvSpPr>
            <a:spLocks noGrp="1"/>
          </p:cNvSpPr>
          <p:nvPr>
            <p:ph sz="half" idx="1"/>
          </p:nvPr>
        </p:nvSpPr>
        <p:spPr>
          <a:xfrm>
            <a:off x="203200" y="914400"/>
            <a:ext cx="5791200" cy="5257800"/>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0" y="914400"/>
            <a:ext cx="5791200" cy="2552700"/>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0" y="3619500"/>
            <a:ext cx="5791200" cy="2552700"/>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760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2" descr="i-tree logobgfade"/>
          <p:cNvPicPr>
            <a:picLocks noChangeArrowheads="1"/>
          </p:cNvPicPr>
          <p:nvPr/>
        </p:nvPicPr>
        <p:blipFill rotWithShape="1">
          <a:blip r:embed="rId9" cstate="email">
            <a:extLst>
              <a:ext uri="{BEBA8EAE-BF5A-486C-A8C5-ECC9F3942E4B}">
                <a14:imgProps xmlns:a14="http://schemas.microsoft.com/office/drawing/2010/main">
                  <a14:imgLayer r:embed="rId10">
                    <a14:imgEffect>
                      <a14:sharpenSoften amount="-25000"/>
                    </a14:imgEffect>
                    <a14:imgEffect>
                      <a14:saturation sat="80000"/>
                    </a14:imgEffect>
                    <a14:imgEffect>
                      <a14:brightnessContrast bright="2000" contrast="16000"/>
                    </a14:imgEffect>
                  </a14:imgLayer>
                </a14:imgProps>
              </a:ext>
              <a:ext uri="{28A0092B-C50C-407E-A947-70E740481C1C}">
                <a14:useLocalDpi xmlns:a14="http://schemas.microsoft.com/office/drawing/2010/main"/>
              </a:ext>
            </a:extLst>
          </a:blip>
          <a:srcRect l="29419" t="9962" r="284" b="3112"/>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4325190" y="0"/>
            <a:ext cx="3523410" cy="6858000"/>
          </a:xfrm>
          <a:prstGeom prst="rect">
            <a:avLst/>
          </a:prstGeom>
          <a:gradFill flip="none" rotWithShape="1">
            <a:gsLst>
              <a:gs pos="16000">
                <a:schemeClr val="accent3">
                  <a:lumMod val="5000"/>
                  <a:lumOff val="95000"/>
                  <a:alpha val="0"/>
                </a:schemeClr>
              </a:gs>
              <a:gs pos="47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a:ln>
                <a:noFill/>
              </a:ln>
              <a:solidFill>
                <a:schemeClr val="tx1"/>
              </a:solidFill>
              <a:effectLst/>
              <a:latin typeface="Arial" pitchFamily="34" charset="0"/>
            </a:endParaRPr>
          </a:p>
        </p:txBody>
      </p:sp>
      <p:sp>
        <p:nvSpPr>
          <p:cNvPr id="1026" name="Rectangle 2"/>
          <p:cNvSpPr>
            <a:spLocks noGrp="1" noChangeArrowheads="1"/>
          </p:cNvSpPr>
          <p:nvPr>
            <p:ph type="title"/>
          </p:nvPr>
        </p:nvSpPr>
        <p:spPr bwMode="auto">
          <a:xfrm>
            <a:off x="203200" y="228600"/>
            <a:ext cx="11150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03200" y="1066800"/>
            <a:ext cx="11785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2277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rtl="0" eaLnBrk="1" fontAlgn="base" hangingPunct="1">
        <a:spcBef>
          <a:spcPct val="0"/>
        </a:spcBef>
        <a:spcAft>
          <a:spcPct val="0"/>
        </a:spcAft>
        <a:defRPr sz="3200" b="1">
          <a:solidFill>
            <a:srgbClr val="0070C0"/>
          </a:solidFill>
          <a:effectLst/>
          <a:latin typeface="Calibri" pitchFamily="34" charset="0"/>
          <a:ea typeface="+mj-ea"/>
          <a:cs typeface="+mj-cs"/>
        </a:defRPr>
      </a:lvl1pPr>
      <a:lvl2pPr algn="l" rtl="0" eaLnBrk="1" fontAlgn="base" hangingPunct="1">
        <a:spcBef>
          <a:spcPct val="0"/>
        </a:spcBef>
        <a:spcAft>
          <a:spcPct val="0"/>
        </a:spcAft>
        <a:defRPr sz="3600" b="1">
          <a:solidFill>
            <a:srgbClr val="0070C0"/>
          </a:solidFill>
          <a:effectLst>
            <a:outerShdw blurRad="38100" dist="38100" dir="2700000" algn="tl">
              <a:srgbClr val="C0C0C0"/>
            </a:outerShdw>
          </a:effectLst>
          <a:latin typeface="Calibri" pitchFamily="34" charset="0"/>
        </a:defRPr>
      </a:lvl2pPr>
      <a:lvl3pPr algn="l" rtl="0" eaLnBrk="1" fontAlgn="base" hangingPunct="1">
        <a:spcBef>
          <a:spcPct val="0"/>
        </a:spcBef>
        <a:spcAft>
          <a:spcPct val="0"/>
        </a:spcAft>
        <a:defRPr sz="3600" b="1">
          <a:solidFill>
            <a:srgbClr val="0070C0"/>
          </a:solidFill>
          <a:effectLst>
            <a:outerShdw blurRad="38100" dist="38100" dir="2700000" algn="tl">
              <a:srgbClr val="C0C0C0"/>
            </a:outerShdw>
          </a:effectLst>
          <a:latin typeface="Calibri" pitchFamily="34" charset="0"/>
        </a:defRPr>
      </a:lvl3pPr>
      <a:lvl4pPr algn="l" rtl="0" eaLnBrk="1" fontAlgn="base" hangingPunct="1">
        <a:spcBef>
          <a:spcPct val="0"/>
        </a:spcBef>
        <a:spcAft>
          <a:spcPct val="0"/>
        </a:spcAft>
        <a:defRPr sz="3600" b="1">
          <a:solidFill>
            <a:srgbClr val="0070C0"/>
          </a:solidFill>
          <a:effectLst>
            <a:outerShdw blurRad="38100" dist="38100" dir="2700000" algn="tl">
              <a:srgbClr val="C0C0C0"/>
            </a:outerShdw>
          </a:effectLst>
          <a:latin typeface="Calibri" pitchFamily="34" charset="0"/>
        </a:defRPr>
      </a:lvl4pPr>
      <a:lvl5pPr algn="l" rtl="0" eaLnBrk="1" fontAlgn="base" hangingPunct="1">
        <a:spcBef>
          <a:spcPct val="0"/>
        </a:spcBef>
        <a:spcAft>
          <a:spcPct val="0"/>
        </a:spcAft>
        <a:defRPr sz="3600" b="1">
          <a:solidFill>
            <a:srgbClr val="0070C0"/>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a:solidFill>
            <a:srgbClr val="003300"/>
          </a:solidFill>
          <a:effectLst>
            <a:outerShdw blurRad="38100" dist="38100" dir="2700000" algn="tl">
              <a:srgbClr val="C0C0C0"/>
            </a:outerShdw>
          </a:effectLst>
          <a:latin typeface="Verdana" pitchFamily="34" charset="0"/>
        </a:defRPr>
      </a:lvl6pPr>
      <a:lvl7pPr marL="914400" algn="l" rtl="0" eaLnBrk="1" fontAlgn="base" hangingPunct="1">
        <a:spcBef>
          <a:spcPct val="0"/>
        </a:spcBef>
        <a:spcAft>
          <a:spcPct val="0"/>
        </a:spcAft>
        <a:defRPr sz="3200" b="1">
          <a:solidFill>
            <a:srgbClr val="003300"/>
          </a:solidFill>
          <a:effectLst>
            <a:outerShdw blurRad="38100" dist="38100" dir="2700000" algn="tl">
              <a:srgbClr val="C0C0C0"/>
            </a:outerShdw>
          </a:effectLst>
          <a:latin typeface="Verdana" pitchFamily="34" charset="0"/>
        </a:defRPr>
      </a:lvl7pPr>
      <a:lvl8pPr marL="1371600" algn="l" rtl="0" eaLnBrk="1" fontAlgn="base" hangingPunct="1">
        <a:spcBef>
          <a:spcPct val="0"/>
        </a:spcBef>
        <a:spcAft>
          <a:spcPct val="0"/>
        </a:spcAft>
        <a:defRPr sz="3200" b="1">
          <a:solidFill>
            <a:srgbClr val="003300"/>
          </a:solidFill>
          <a:effectLst>
            <a:outerShdw blurRad="38100" dist="38100" dir="2700000" algn="tl">
              <a:srgbClr val="C0C0C0"/>
            </a:outerShdw>
          </a:effectLst>
          <a:latin typeface="Verdana" pitchFamily="34" charset="0"/>
        </a:defRPr>
      </a:lvl8pPr>
      <a:lvl9pPr marL="1828800" algn="l" rtl="0" eaLnBrk="1" fontAlgn="base" hangingPunct="1">
        <a:spcBef>
          <a:spcPct val="0"/>
        </a:spcBef>
        <a:spcAft>
          <a:spcPct val="0"/>
        </a:spcAft>
        <a:defRPr sz="3200" b="1">
          <a:solidFill>
            <a:srgbClr val="003300"/>
          </a:solidFill>
          <a:effectLst>
            <a:outerShdw blurRad="38100" dist="38100" dir="2700000" algn="tl">
              <a:srgbClr val="C0C0C0"/>
            </a:outerShdw>
          </a:effectLst>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Blip>
          <a:blip r:embed="rId11"/>
        </a:buBlip>
        <a:defRPr sz="2800">
          <a:solidFill>
            <a:schemeClr val="tx1"/>
          </a:solidFill>
          <a:effectLst/>
          <a:latin typeface="Calibri" pitchFamily="34" charset="0"/>
          <a:ea typeface="+mn-ea"/>
          <a:cs typeface="+mn-cs"/>
        </a:defRPr>
      </a:lvl1pPr>
      <a:lvl2pPr marL="742950" indent="-285750" algn="l" rtl="0" eaLnBrk="1" fontAlgn="base" hangingPunct="1">
        <a:spcBef>
          <a:spcPct val="20000"/>
        </a:spcBef>
        <a:spcAft>
          <a:spcPct val="0"/>
        </a:spcAft>
        <a:buClr>
          <a:srgbClr val="731400"/>
        </a:buClr>
        <a:buSzPct val="85000"/>
        <a:buFont typeface="Wingdings" pitchFamily="2" charset="2"/>
        <a:buChar char="Ø"/>
        <a:defRPr sz="2400">
          <a:solidFill>
            <a:schemeClr val="tx1"/>
          </a:solidFill>
          <a:effectLst/>
          <a:latin typeface="Calibri" pitchFamily="34" charset="0"/>
        </a:defRPr>
      </a:lvl2pPr>
      <a:lvl3pPr marL="1143000" indent="-228600" algn="l" rtl="0" eaLnBrk="1" fontAlgn="base" hangingPunct="1">
        <a:spcBef>
          <a:spcPct val="20000"/>
        </a:spcBef>
        <a:spcAft>
          <a:spcPct val="0"/>
        </a:spcAft>
        <a:buClr>
          <a:srgbClr val="731400"/>
        </a:buClr>
        <a:buSzPct val="85000"/>
        <a:buFont typeface="Arial" pitchFamily="34" charset="0"/>
        <a:buChar char="•"/>
        <a:defRPr sz="2000">
          <a:solidFill>
            <a:schemeClr val="tx1"/>
          </a:solidFill>
          <a:effectLst/>
          <a:latin typeface="Calibri" pitchFamily="34" charset="0"/>
        </a:defRPr>
      </a:lvl3pPr>
      <a:lvl4pPr marL="1600200" indent="-228600" algn="l" rtl="0" eaLnBrk="1" fontAlgn="base" hangingPunct="1">
        <a:spcBef>
          <a:spcPct val="20000"/>
        </a:spcBef>
        <a:spcAft>
          <a:spcPct val="0"/>
        </a:spcAft>
        <a:buClr>
          <a:srgbClr val="731400"/>
        </a:buClr>
        <a:buSzPct val="85000"/>
        <a:buFont typeface="Calibri" pitchFamily="34" charset="0"/>
        <a:buChar char="⁻"/>
        <a:defRPr sz="1800">
          <a:solidFill>
            <a:schemeClr val="tx1"/>
          </a:solidFill>
          <a:effectLst/>
          <a:latin typeface="Calibri" pitchFamily="34" charset="0"/>
        </a:defRPr>
      </a:lvl4pPr>
      <a:lvl5pPr marL="2057400" indent="-228600" algn="l" rtl="0" eaLnBrk="1" fontAlgn="base" hangingPunct="1">
        <a:spcBef>
          <a:spcPct val="20000"/>
        </a:spcBef>
        <a:spcAft>
          <a:spcPct val="0"/>
        </a:spcAft>
        <a:buClr>
          <a:srgbClr val="731400"/>
        </a:buClr>
        <a:buSzPct val="85000"/>
        <a:buFont typeface="Calibri" pitchFamily="34" charset="0"/>
        <a:buChar char="⁻"/>
        <a:defRPr sz="1800">
          <a:solidFill>
            <a:schemeClr val="tx1"/>
          </a:solidFill>
          <a:effectLst/>
          <a:latin typeface="Calibri" pitchFamily="34" charset="0"/>
        </a:defRPr>
      </a:lvl5pPr>
      <a:lvl6pPr marL="2514600" indent="-228600" algn="l" rtl="0" eaLnBrk="1" fontAlgn="base" hangingPunct="1">
        <a:spcBef>
          <a:spcPct val="20000"/>
        </a:spcBef>
        <a:spcAft>
          <a:spcPct val="0"/>
        </a:spcAft>
        <a:buFont typeface="Wingdings" pitchFamily="2" charset="2"/>
        <a:buBlip>
          <a:blip r:embed="rId11"/>
        </a:buBlip>
        <a:defRPr>
          <a:solidFill>
            <a:schemeClr val="tx1"/>
          </a:solidFill>
          <a:latin typeface="+mn-lt"/>
        </a:defRPr>
      </a:lvl6pPr>
      <a:lvl7pPr marL="2971800" indent="-228600" algn="l" rtl="0" eaLnBrk="1" fontAlgn="base" hangingPunct="1">
        <a:spcBef>
          <a:spcPct val="20000"/>
        </a:spcBef>
        <a:spcAft>
          <a:spcPct val="0"/>
        </a:spcAft>
        <a:buFont typeface="Wingdings" pitchFamily="2" charset="2"/>
        <a:buBlip>
          <a:blip r:embed="rId11"/>
        </a:buBlip>
        <a:defRPr>
          <a:solidFill>
            <a:schemeClr val="tx1"/>
          </a:solidFill>
          <a:latin typeface="+mn-lt"/>
        </a:defRPr>
      </a:lvl7pPr>
      <a:lvl8pPr marL="3429000" indent="-228600" algn="l" rtl="0" eaLnBrk="1" fontAlgn="base" hangingPunct="1">
        <a:spcBef>
          <a:spcPct val="20000"/>
        </a:spcBef>
        <a:spcAft>
          <a:spcPct val="0"/>
        </a:spcAft>
        <a:buFont typeface="Wingdings" pitchFamily="2" charset="2"/>
        <a:buBlip>
          <a:blip r:embed="rId11"/>
        </a:buBlip>
        <a:defRPr>
          <a:solidFill>
            <a:schemeClr val="tx1"/>
          </a:solidFill>
          <a:latin typeface="+mn-lt"/>
        </a:defRPr>
      </a:lvl8pPr>
      <a:lvl9pPr marL="3886200" indent="-228600" algn="l" rtl="0" eaLnBrk="1" fontAlgn="base" hangingPunct="1">
        <a:spcBef>
          <a:spcPct val="20000"/>
        </a:spcBef>
        <a:spcAft>
          <a:spcPct val="0"/>
        </a:spcAft>
        <a:buFont typeface="Wingdings" pitchFamily="2" charset="2"/>
        <a:buBlip>
          <a:blip r:embed="rId11"/>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ecopark-osokorky.com.ua/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hyperlink" Target="https://rp5.ua/Weather_archive" TargetMode="External"/><Relationship Id="rId4" Type="http://schemas.openxmlformats.org/officeDocument/2006/relationships/hyperlink" Target="https://www.irf.ua/en/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911531" y="2925233"/>
            <a:ext cx="3187336" cy="3685117"/>
            <a:chOff x="9012767" y="2925233"/>
            <a:chExt cx="3086100" cy="3568071"/>
          </a:xfrm>
        </p:grpSpPr>
        <p:pic>
          <p:nvPicPr>
            <p:cNvPr id="12" name="Picture 11"/>
            <p:cNvPicPr>
              <a:picLocks noChangeAspect="1"/>
            </p:cNvPicPr>
            <p:nvPr/>
          </p:nvPicPr>
          <p:blipFill rotWithShape="1">
            <a:blip r:embed="rId3" cstate="hqprint">
              <a:extLst>
                <a:ext uri="{28A0092B-C50C-407E-A947-70E740481C1C}">
                  <a14:useLocalDpi xmlns:a14="http://schemas.microsoft.com/office/drawing/2010/main"/>
                </a:ext>
              </a:extLst>
            </a:blip>
            <a:srcRect l="1601" t="1425" r="1126" b="2003"/>
            <a:stretch/>
          </p:blipFill>
          <p:spPr>
            <a:xfrm>
              <a:off x="9012767" y="2925233"/>
              <a:ext cx="3086100" cy="3153834"/>
            </a:xfrm>
            <a:prstGeom prst="rect">
              <a:avLst/>
            </a:prstGeom>
            <a:ln>
              <a:noFill/>
            </a:ln>
          </p:spPr>
        </p:pic>
        <p:pic>
          <p:nvPicPr>
            <p:cNvPr id="13" name="Picture 12"/>
            <p:cNvPicPr>
              <a:picLocks noChangeAspect="1"/>
            </p:cNvPicPr>
            <p:nvPr/>
          </p:nvPicPr>
          <p:blipFill rotWithShape="1">
            <a:blip r:embed="rId3" cstate="hqprint">
              <a:extLst>
                <a:ext uri="{28A0092B-C50C-407E-A947-70E740481C1C}">
                  <a14:useLocalDpi xmlns:a14="http://schemas.microsoft.com/office/drawing/2010/main"/>
                </a:ext>
              </a:extLst>
            </a:blip>
            <a:srcRect l="1601" t="62058" r="74748" b="2003"/>
            <a:stretch/>
          </p:blipFill>
          <p:spPr>
            <a:xfrm>
              <a:off x="11348509" y="5319612"/>
              <a:ext cx="750358" cy="1173692"/>
            </a:xfrm>
            <a:prstGeom prst="rect">
              <a:avLst/>
            </a:prstGeom>
            <a:ln>
              <a:noFill/>
            </a:ln>
          </p:spPr>
        </p:pic>
        <p:sp>
          <p:nvSpPr>
            <p:cNvPr id="14" name="Rectangle 13"/>
            <p:cNvSpPr/>
            <p:nvPr/>
          </p:nvSpPr>
          <p:spPr bwMode="auto">
            <a:xfrm>
              <a:off x="9012767" y="5000625"/>
              <a:ext cx="694651" cy="107844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grpSp>
      <p:sp>
        <p:nvSpPr>
          <p:cNvPr id="2" name="Title 1"/>
          <p:cNvSpPr>
            <a:spLocks noGrp="1"/>
          </p:cNvSpPr>
          <p:nvPr>
            <p:ph type="title"/>
          </p:nvPr>
        </p:nvSpPr>
        <p:spPr>
          <a:xfrm>
            <a:off x="2512290" y="0"/>
            <a:ext cx="7799978" cy="1600200"/>
          </a:xfr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en-US" sz="3100" dirty="0">
                <a:solidFill>
                  <a:schemeClr val="accent3"/>
                </a:solidFill>
              </a:rPr>
              <a:t>International </a:t>
            </a:r>
            <a:r>
              <a:rPr lang="en-US" sz="3100" dirty="0" err="1">
                <a:solidFill>
                  <a:schemeClr val="accent3"/>
                </a:solidFill>
              </a:rPr>
              <a:t>i</a:t>
            </a:r>
            <a:r>
              <a:rPr lang="en-US" sz="3100" dirty="0">
                <a:solidFill>
                  <a:schemeClr val="accent3"/>
                </a:solidFill>
              </a:rPr>
              <a:t>-Tree Academy </a:t>
            </a:r>
            <a:br>
              <a:rPr lang="en-US" sz="3100" dirty="0">
                <a:solidFill>
                  <a:schemeClr val="accent3"/>
                </a:solidFill>
              </a:rPr>
            </a:br>
            <a:r>
              <a:rPr lang="en-US" sz="3100" dirty="0" err="1">
                <a:solidFill>
                  <a:schemeClr val="accent3"/>
                </a:solidFill>
              </a:rPr>
              <a:t>i</a:t>
            </a:r>
            <a:r>
              <a:rPr lang="en-US" sz="3100" dirty="0">
                <a:solidFill>
                  <a:schemeClr val="accent3"/>
                </a:solidFill>
              </a:rPr>
              <a:t>-Tree Action Plan</a:t>
            </a:r>
          </a:p>
        </p:txBody>
      </p:sp>
      <p:sp>
        <p:nvSpPr>
          <p:cNvPr id="3" name="Content Placeholder 2"/>
          <p:cNvSpPr>
            <a:spLocks noGrp="1"/>
          </p:cNvSpPr>
          <p:nvPr>
            <p:ph idx="1"/>
          </p:nvPr>
        </p:nvSpPr>
        <p:spPr>
          <a:xfrm>
            <a:off x="79073" y="1708030"/>
            <a:ext cx="2507109" cy="5020574"/>
          </a:xfrm>
          <a:noFill/>
        </p:spPr>
        <p:style>
          <a:lnRef idx="1">
            <a:schemeClr val="accent1"/>
          </a:lnRef>
          <a:fillRef idx="3">
            <a:schemeClr val="accent1"/>
          </a:fillRef>
          <a:effectRef idx="2">
            <a:schemeClr val="accent1"/>
          </a:effectRef>
          <a:fontRef idx="minor">
            <a:schemeClr val="lt1"/>
          </a:fontRef>
        </p:style>
        <p:txBody>
          <a:bodyPr>
            <a:normAutofit/>
          </a:bodyPr>
          <a:lstStyle/>
          <a:p>
            <a:pPr marL="0" indent="0">
              <a:buNone/>
            </a:pPr>
            <a:r>
              <a:rPr lang="en-US" sz="2000" dirty="0">
                <a:solidFill>
                  <a:schemeClr val="tx1"/>
                </a:solidFill>
              </a:rPr>
              <a:t>1.Briefly state the objective for your </a:t>
            </a:r>
            <a:r>
              <a:rPr lang="en-US" sz="2000" dirty="0" err="1">
                <a:solidFill>
                  <a:schemeClr val="tx1"/>
                </a:solidFill>
              </a:rPr>
              <a:t>i</a:t>
            </a:r>
            <a:r>
              <a:rPr lang="en-US" sz="2000" dirty="0">
                <a:solidFill>
                  <a:schemeClr val="tx1"/>
                </a:solidFill>
              </a:rPr>
              <a:t>-Tree Action Plan</a:t>
            </a:r>
          </a:p>
          <a:p>
            <a:pPr marL="0" indent="0">
              <a:buNone/>
            </a:pPr>
            <a:endParaRPr lang="fr-FR" sz="2000" dirty="0">
              <a:solidFill>
                <a:schemeClr val="tx1"/>
              </a:solidFill>
            </a:endParaRPr>
          </a:p>
          <a:p>
            <a:pPr marL="0" indent="0">
              <a:buNone/>
            </a:pPr>
            <a:endParaRPr lang="fr-FR" sz="2000" dirty="0">
              <a:solidFill>
                <a:schemeClr val="tx1"/>
              </a:solidFill>
            </a:endParaRPr>
          </a:p>
          <a:p>
            <a:pPr marL="0" indent="0">
              <a:buNone/>
            </a:pPr>
            <a:r>
              <a:rPr lang="fr-FR" sz="2000" dirty="0">
                <a:solidFill>
                  <a:schemeClr val="tx1"/>
                </a:solidFill>
              </a:rPr>
              <a:t>2. </a:t>
            </a:r>
            <a:r>
              <a:rPr lang="fr-FR" sz="2000" dirty="0" err="1">
                <a:solidFill>
                  <a:schemeClr val="tx1"/>
                </a:solidFill>
              </a:rPr>
              <a:t>What</a:t>
            </a:r>
            <a:r>
              <a:rPr lang="fr-FR" sz="2000" dirty="0">
                <a:solidFill>
                  <a:schemeClr val="tx1"/>
                </a:solidFill>
              </a:rPr>
              <a:t> issue(s) or </a:t>
            </a:r>
            <a:r>
              <a:rPr lang="fr-FR" sz="2000" dirty="0" err="1">
                <a:solidFill>
                  <a:schemeClr val="tx1"/>
                </a:solidFill>
              </a:rPr>
              <a:t>opportunity</a:t>
            </a:r>
            <a:r>
              <a:rPr lang="fr-FR" sz="2000" dirty="0">
                <a:solidFill>
                  <a:schemeClr val="tx1"/>
                </a:solidFill>
              </a:rPr>
              <a:t> </a:t>
            </a:r>
            <a:r>
              <a:rPr lang="fr-FR" sz="2000" dirty="0" err="1">
                <a:solidFill>
                  <a:schemeClr val="tx1"/>
                </a:solidFill>
              </a:rPr>
              <a:t>will</a:t>
            </a:r>
            <a:r>
              <a:rPr lang="fr-FR" sz="2000" dirty="0">
                <a:solidFill>
                  <a:schemeClr val="tx1"/>
                </a:solidFill>
              </a:rPr>
              <a:t> </a:t>
            </a:r>
            <a:r>
              <a:rPr lang="fr-FR" sz="2000" dirty="0" err="1">
                <a:solidFill>
                  <a:schemeClr val="tx1"/>
                </a:solidFill>
              </a:rPr>
              <a:t>your</a:t>
            </a:r>
            <a:r>
              <a:rPr lang="fr-FR" sz="2000" dirty="0">
                <a:solidFill>
                  <a:schemeClr val="tx1"/>
                </a:solidFill>
              </a:rPr>
              <a:t> plan help </a:t>
            </a:r>
            <a:r>
              <a:rPr lang="fr-FR" sz="2000" dirty="0" err="1">
                <a:solidFill>
                  <a:schemeClr val="tx1"/>
                </a:solidFill>
              </a:rPr>
              <a:t>address</a:t>
            </a:r>
            <a:r>
              <a:rPr lang="fr-FR" sz="2000" dirty="0">
                <a:solidFill>
                  <a:schemeClr val="tx1"/>
                </a:solidFill>
              </a:rPr>
              <a:t>? </a:t>
            </a:r>
            <a:r>
              <a:rPr lang="en-US" sz="2000" dirty="0">
                <a:solidFill>
                  <a:schemeClr val="tx1"/>
                </a:solidFill>
              </a:rPr>
              <a:t> </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3. What </a:t>
            </a:r>
            <a:r>
              <a:rPr lang="en-US" sz="2000" dirty="0" err="1">
                <a:solidFill>
                  <a:schemeClr val="tx1"/>
                </a:solidFill>
              </a:rPr>
              <a:t>i</a:t>
            </a:r>
            <a:r>
              <a:rPr lang="en-US" sz="2000" dirty="0">
                <a:solidFill>
                  <a:schemeClr val="tx1"/>
                </a:solidFill>
              </a:rPr>
              <a:t>-Tree tool(s) do you plan to use?</a:t>
            </a:r>
          </a:p>
          <a:p>
            <a:pPr marL="0" indent="0">
              <a:buNone/>
            </a:pPr>
            <a:endParaRPr lang="en-US" dirty="0">
              <a:solidFill>
                <a:srgbClr val="000000"/>
              </a:solidFill>
            </a:endParaRPr>
          </a:p>
          <a:p>
            <a:pPr marL="514350" indent="-514350">
              <a:buFont typeface="+mj-lt"/>
              <a:buAutoNum type="arabicPeriod"/>
            </a:pPr>
            <a:endParaRPr lang="en-US" dirty="0">
              <a:solidFill>
                <a:srgbClr val="000000"/>
              </a:solidFill>
            </a:endParaRPr>
          </a:p>
        </p:txBody>
      </p:sp>
      <p:sp>
        <p:nvSpPr>
          <p:cNvPr id="5" name="Rectangle 4">
            <a:extLst>
              <a:ext uri="{FF2B5EF4-FFF2-40B4-BE49-F238E27FC236}">
                <a16:creationId xmlns:a16="http://schemas.microsoft.com/office/drawing/2014/main" id="{2832D0C6-5500-4488-8D76-39B2C5293130}"/>
              </a:ext>
            </a:extLst>
          </p:cNvPr>
          <p:cNvSpPr/>
          <p:nvPr/>
        </p:nvSpPr>
        <p:spPr>
          <a:xfrm>
            <a:off x="10363200" y="0"/>
            <a:ext cx="1828800" cy="158467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Your Photo</a:t>
            </a:r>
          </a:p>
        </p:txBody>
      </p:sp>
      <p:sp>
        <p:nvSpPr>
          <p:cNvPr id="6" name="Rectangle 5">
            <a:extLst>
              <a:ext uri="{FF2B5EF4-FFF2-40B4-BE49-F238E27FC236}">
                <a16:creationId xmlns:a16="http://schemas.microsoft.com/office/drawing/2014/main" id="{2832D0C6-5500-4488-8D76-39B2C5293130}"/>
              </a:ext>
            </a:extLst>
          </p:cNvPr>
          <p:cNvSpPr/>
          <p:nvPr/>
        </p:nvSpPr>
        <p:spPr>
          <a:xfrm>
            <a:off x="-1" y="0"/>
            <a:ext cx="2512291" cy="158467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Oleksandra Khalaim</a:t>
            </a:r>
          </a:p>
          <a:p>
            <a:pPr algn="ctr"/>
            <a:r>
              <a:rPr lang="en-US" sz="1600" dirty="0">
                <a:solidFill>
                  <a:srgbClr val="FFFFFF"/>
                </a:solidFill>
              </a:rPr>
              <a:t>Kyiv &amp; Ukraine</a:t>
            </a:r>
          </a:p>
          <a:p>
            <a:pPr algn="ctr"/>
            <a:r>
              <a:rPr lang="en-US" sz="1600" dirty="0">
                <a:solidFill>
                  <a:srgbClr val="FFFFFF"/>
                </a:solidFill>
              </a:rPr>
              <a:t>NGO UEC Green Wave</a:t>
            </a:r>
          </a:p>
        </p:txBody>
      </p:sp>
      <p:pic>
        <p:nvPicPr>
          <p:cNvPr id="7" name="Picture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12268" y="0"/>
            <a:ext cx="1879732" cy="1584670"/>
          </a:xfrm>
          <a:prstGeom prst="rect">
            <a:avLst/>
          </a:prstGeom>
        </p:spPr>
      </p:pic>
      <p:sp>
        <p:nvSpPr>
          <p:cNvPr id="8" name="TextBox 7"/>
          <p:cNvSpPr txBox="1"/>
          <p:nvPr/>
        </p:nvSpPr>
        <p:spPr>
          <a:xfrm>
            <a:off x="2823365" y="3437912"/>
            <a:ext cx="6884054"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000000"/>
                </a:solidFill>
              </a:rPr>
              <a:t>Urban trees inventory </a:t>
            </a:r>
            <a:r>
              <a:rPr lang="en-US" b="1" dirty="0">
                <a:solidFill>
                  <a:srgbClr val="FF0000"/>
                </a:solidFill>
              </a:rPr>
              <a:t>challenges</a:t>
            </a:r>
            <a:r>
              <a:rPr lang="en-US" dirty="0">
                <a:solidFill>
                  <a:srgbClr val="000000"/>
                </a:solidFill>
              </a:rPr>
              <a:t> (frequency, technology, costs) </a:t>
            </a:r>
          </a:p>
          <a:p>
            <a:pPr marL="285750" indent="-285750">
              <a:buFont typeface="Wingdings" panose="05000000000000000000" pitchFamily="2" charset="2"/>
              <a:buChar char="ü"/>
            </a:pPr>
            <a:r>
              <a:rPr lang="en-US" dirty="0">
                <a:solidFill>
                  <a:srgbClr val="000000"/>
                </a:solidFill>
              </a:rPr>
              <a:t>Public </a:t>
            </a:r>
            <a:r>
              <a:rPr lang="en-US" b="1" dirty="0">
                <a:solidFill>
                  <a:srgbClr val="FF0000"/>
                </a:solidFill>
              </a:rPr>
              <a:t>awareness &amp; involvement </a:t>
            </a:r>
          </a:p>
          <a:p>
            <a:pPr marL="285750" indent="-285750">
              <a:buFont typeface="Wingdings" panose="05000000000000000000" pitchFamily="2" charset="2"/>
              <a:buChar char="ü"/>
            </a:pPr>
            <a:r>
              <a:rPr lang="en-US" dirty="0">
                <a:solidFill>
                  <a:srgbClr val="000000"/>
                </a:solidFill>
              </a:rPr>
              <a:t>Data access; </a:t>
            </a:r>
            <a:r>
              <a:rPr lang="en-US" b="1" dirty="0">
                <a:solidFill>
                  <a:srgbClr val="FF0000"/>
                </a:solidFill>
              </a:rPr>
              <a:t>decision-making</a:t>
            </a:r>
            <a:r>
              <a:rPr lang="en-US" dirty="0">
                <a:solidFill>
                  <a:srgbClr val="000000"/>
                </a:solidFill>
              </a:rPr>
              <a:t> quality &amp; transparency</a:t>
            </a:r>
          </a:p>
          <a:p>
            <a:pPr marL="285750" indent="-285750">
              <a:buFont typeface="Wingdings" panose="05000000000000000000" pitchFamily="2" charset="2"/>
              <a:buChar char="ü"/>
            </a:pPr>
            <a:r>
              <a:rPr lang="en-US" dirty="0">
                <a:solidFill>
                  <a:srgbClr val="000000"/>
                </a:solidFill>
              </a:rPr>
              <a:t>Climate change negative impacts (</a:t>
            </a:r>
            <a:r>
              <a:rPr lang="en-US" b="1" dirty="0">
                <a:solidFill>
                  <a:srgbClr val="FF0000"/>
                </a:solidFill>
              </a:rPr>
              <a:t>heat waves/heat islands</a:t>
            </a:r>
            <a:r>
              <a:rPr lang="en-US" dirty="0">
                <a:solidFill>
                  <a:srgbClr val="000000"/>
                </a:solidFill>
              </a:rPr>
              <a:t>)</a:t>
            </a:r>
          </a:p>
        </p:txBody>
      </p:sp>
      <p:pic>
        <p:nvPicPr>
          <p:cNvPr id="9" name="Picture 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97652" y="1627908"/>
            <a:ext cx="2394348" cy="869499"/>
          </a:xfrm>
          <a:prstGeom prst="rect">
            <a:avLst/>
          </a:prstGeom>
        </p:spPr>
      </p:pic>
      <p:sp>
        <p:nvSpPr>
          <p:cNvPr id="4" name="TextBox 3"/>
          <p:cNvSpPr txBox="1"/>
          <p:nvPr/>
        </p:nvSpPr>
        <p:spPr>
          <a:xfrm>
            <a:off x="2823364" y="1708030"/>
            <a:ext cx="7022599" cy="1477328"/>
          </a:xfrm>
          <a:prstGeom prst="rect">
            <a:avLst/>
          </a:prstGeom>
          <a:noFill/>
        </p:spPr>
        <p:txBody>
          <a:bodyPr wrap="square" rtlCol="0">
            <a:spAutoFit/>
          </a:bodyPr>
          <a:lstStyle/>
          <a:p>
            <a:r>
              <a:rPr lang="en-US" dirty="0">
                <a:solidFill>
                  <a:srgbClr val="000000"/>
                </a:solidFill>
              </a:rPr>
              <a:t>To create analytical and technological </a:t>
            </a:r>
            <a:r>
              <a:rPr lang="en-US" b="1" dirty="0">
                <a:solidFill>
                  <a:srgbClr val="000000"/>
                </a:solidFill>
              </a:rPr>
              <a:t>prerequisites</a:t>
            </a:r>
            <a:r>
              <a:rPr lang="en-US" dirty="0">
                <a:solidFill>
                  <a:srgbClr val="000000"/>
                </a:solidFill>
              </a:rPr>
              <a:t> for launching an </a:t>
            </a:r>
            <a:r>
              <a:rPr lang="en-US" b="1" dirty="0">
                <a:solidFill>
                  <a:srgbClr val="000000"/>
                </a:solidFill>
              </a:rPr>
              <a:t>interactive, participatory, </a:t>
            </a:r>
            <a:r>
              <a:rPr lang="en-US" dirty="0">
                <a:solidFill>
                  <a:srgbClr val="000000"/>
                </a:solidFill>
              </a:rPr>
              <a:t>and </a:t>
            </a:r>
            <a:r>
              <a:rPr lang="en-US" b="1" dirty="0">
                <a:solidFill>
                  <a:srgbClr val="000000"/>
                </a:solidFill>
              </a:rPr>
              <a:t>transparent </a:t>
            </a:r>
            <a:r>
              <a:rPr lang="en-US" dirty="0">
                <a:solidFill>
                  <a:srgbClr val="000000"/>
                </a:solidFill>
              </a:rPr>
              <a:t>inventory system of Kyiv urban trees by local authorities and public activists, in order to raise the city's adaptability to </a:t>
            </a:r>
            <a:r>
              <a:rPr lang="en-US" b="1" dirty="0">
                <a:solidFill>
                  <a:srgbClr val="000000"/>
                </a:solidFill>
              </a:rPr>
              <a:t>climate change negative impacts</a:t>
            </a:r>
            <a:r>
              <a:rPr lang="en-US" dirty="0">
                <a:solidFill>
                  <a:srgbClr val="000000"/>
                </a:solidFill>
              </a:rPr>
              <a:t>.</a:t>
            </a:r>
          </a:p>
        </p:txBody>
      </p:sp>
      <p:sp>
        <p:nvSpPr>
          <p:cNvPr id="10" name="TextBox 9"/>
          <p:cNvSpPr txBox="1"/>
          <p:nvPr/>
        </p:nvSpPr>
        <p:spPr>
          <a:xfrm>
            <a:off x="2823364" y="5444793"/>
            <a:ext cx="2589145" cy="923330"/>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rgbClr val="000000"/>
                </a:solidFill>
              </a:rPr>
              <a:t>i-Tree Canopy</a:t>
            </a:r>
          </a:p>
          <a:p>
            <a:pPr marL="285750" indent="-285750">
              <a:buFont typeface="Wingdings" panose="05000000000000000000" pitchFamily="2" charset="2"/>
              <a:buChar char="q"/>
            </a:pPr>
            <a:r>
              <a:rPr lang="it-IT" dirty="0">
                <a:solidFill>
                  <a:srgbClr val="000000"/>
                </a:solidFill>
              </a:rPr>
              <a:t>i-Tree Eco</a:t>
            </a:r>
          </a:p>
          <a:p>
            <a:pPr marL="285750" indent="-285750">
              <a:buFont typeface="Wingdings" panose="05000000000000000000" pitchFamily="2" charset="2"/>
              <a:buChar char="q"/>
            </a:pPr>
            <a:r>
              <a:rPr lang="it-IT" dirty="0">
                <a:solidFill>
                  <a:srgbClr val="000000"/>
                </a:solidFill>
              </a:rPr>
              <a:t>i-Tree Database</a:t>
            </a:r>
            <a:endParaRPr lang="en-US" dirty="0">
              <a:solidFill>
                <a:srgbClr val="000000"/>
              </a:solidFill>
            </a:endParaRPr>
          </a:p>
        </p:txBody>
      </p:sp>
    </p:spTree>
    <p:extLst>
      <p:ext uri="{BB962C8B-B14F-4D97-AF65-F5344CB8AC3E}">
        <p14:creationId xmlns:p14="http://schemas.microsoft.com/office/powerpoint/2010/main" val="383934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45" y="270381"/>
            <a:ext cx="2481010" cy="6484073"/>
          </a:xfrm>
          <a:noFill/>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0" indent="0">
              <a:buNone/>
            </a:pPr>
            <a:endParaRPr lang="en-US" sz="2000" dirty="0">
              <a:solidFill>
                <a:schemeClr val="tx1"/>
              </a:solidFill>
            </a:endParaRPr>
          </a:p>
          <a:p>
            <a:pPr marL="0" indent="0">
              <a:buNone/>
            </a:pPr>
            <a:r>
              <a:rPr lang="en-US" sz="2000" dirty="0">
                <a:solidFill>
                  <a:schemeClr val="tx1"/>
                </a:solidFill>
              </a:rPr>
              <a:t>Briefly describe planned actions or next steps  </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Who are key partners?</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What resources are needed?</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What obstacles, challenges do you anticipate?</a:t>
            </a:r>
          </a:p>
        </p:txBody>
      </p:sp>
      <p:sp>
        <p:nvSpPr>
          <p:cNvPr id="5" name="TextBox 4"/>
          <p:cNvSpPr txBox="1"/>
          <p:nvPr/>
        </p:nvSpPr>
        <p:spPr>
          <a:xfrm>
            <a:off x="2715491" y="233437"/>
            <a:ext cx="8275781" cy="2585323"/>
          </a:xfrm>
          <a:prstGeom prst="rect">
            <a:avLst/>
          </a:prstGeom>
          <a:noFill/>
        </p:spPr>
        <p:txBody>
          <a:bodyPr wrap="square" rtlCol="0">
            <a:spAutoFit/>
          </a:bodyPr>
          <a:lstStyle>
            <a:defPPr>
              <a:defRPr lang="en-US"/>
            </a:defPPr>
            <a:lvl1pPr marL="285750" indent="-285750">
              <a:buFont typeface="Wingdings" panose="05000000000000000000" pitchFamily="2" charset="2"/>
              <a:buChar char="ü"/>
            </a:lvl1pPr>
          </a:lstStyle>
          <a:p>
            <a:pPr marL="342900" indent="-342900">
              <a:buFont typeface="+mj-lt"/>
              <a:buAutoNum type="arabicPeriod"/>
            </a:pPr>
            <a:r>
              <a:rPr lang="en-US" b="1" dirty="0">
                <a:solidFill>
                  <a:srgbClr val="000000"/>
                </a:solidFill>
              </a:rPr>
              <a:t>State-of-the-art analysis </a:t>
            </a:r>
            <a:r>
              <a:rPr lang="en-US" dirty="0">
                <a:solidFill>
                  <a:srgbClr val="000000"/>
                </a:solidFill>
              </a:rPr>
              <a:t>(urban green zones inventory related legislation requirements, management structure, current state and problems in Kyiv and Ukraine) </a:t>
            </a:r>
            <a:r>
              <a:rPr lang="en-US" dirty="0">
                <a:solidFill>
                  <a:srgbClr val="000000"/>
                </a:solidFill>
                <a:sym typeface="Symbol" panose="05050102010706020507" pitchFamily="18" charset="2"/>
              </a:rPr>
              <a:t> </a:t>
            </a:r>
            <a:r>
              <a:rPr lang="en-US" b="1" dirty="0">
                <a:solidFill>
                  <a:srgbClr val="FF0000"/>
                </a:solidFill>
              </a:rPr>
              <a:t>January-February 2021</a:t>
            </a:r>
            <a:r>
              <a:rPr lang="en-US" dirty="0">
                <a:solidFill>
                  <a:srgbClr val="000000"/>
                </a:solidFill>
              </a:rPr>
              <a:t>; </a:t>
            </a:r>
          </a:p>
          <a:p>
            <a:pPr marL="342900" indent="-342900">
              <a:buFont typeface="+mj-lt"/>
              <a:buAutoNum type="arabicPeriod"/>
            </a:pPr>
            <a:r>
              <a:rPr lang="en-US" b="1" dirty="0">
                <a:solidFill>
                  <a:srgbClr val="000000"/>
                </a:solidFill>
              </a:rPr>
              <a:t>Pilot inventory preparation</a:t>
            </a:r>
            <a:r>
              <a:rPr lang="en-US" dirty="0">
                <a:solidFill>
                  <a:srgbClr val="000000"/>
                </a:solidFill>
              </a:rPr>
              <a:t> (plots selection, estimation of data availability, and training for volunteers) </a:t>
            </a:r>
            <a:r>
              <a:rPr lang="en-US" dirty="0">
                <a:solidFill>
                  <a:srgbClr val="000000"/>
                </a:solidFill>
                <a:sym typeface="Symbol" panose="05050102010706020507" pitchFamily="18" charset="2"/>
              </a:rPr>
              <a:t></a:t>
            </a:r>
            <a:r>
              <a:rPr lang="en-US" dirty="0">
                <a:solidFill>
                  <a:srgbClr val="000000"/>
                </a:solidFill>
              </a:rPr>
              <a:t> </a:t>
            </a:r>
            <a:r>
              <a:rPr lang="en-US" b="1" dirty="0">
                <a:solidFill>
                  <a:srgbClr val="FF0000"/>
                </a:solidFill>
              </a:rPr>
              <a:t>February 2021</a:t>
            </a:r>
            <a:r>
              <a:rPr lang="en-US" dirty="0">
                <a:solidFill>
                  <a:srgbClr val="000000"/>
                </a:solidFill>
              </a:rPr>
              <a:t>; </a:t>
            </a:r>
          </a:p>
          <a:p>
            <a:pPr marL="342900" indent="-342900">
              <a:buFont typeface="+mj-lt"/>
              <a:buAutoNum type="arabicPeriod"/>
            </a:pPr>
            <a:r>
              <a:rPr lang="en-US" b="1" dirty="0">
                <a:solidFill>
                  <a:srgbClr val="000000"/>
                </a:solidFill>
              </a:rPr>
              <a:t>Pilot inventory field work </a:t>
            </a:r>
            <a:r>
              <a:rPr lang="en-US" dirty="0">
                <a:solidFill>
                  <a:srgbClr val="000000"/>
                </a:solidFill>
              </a:rPr>
              <a:t>at two selected plots, engaging local stakeholders </a:t>
            </a:r>
            <a:r>
              <a:rPr lang="en-US" dirty="0">
                <a:solidFill>
                  <a:srgbClr val="000000"/>
                </a:solidFill>
                <a:sym typeface="Symbol" panose="05050102010706020507" pitchFamily="18" charset="2"/>
              </a:rPr>
              <a:t></a:t>
            </a:r>
            <a:r>
              <a:rPr lang="en-US" dirty="0">
                <a:solidFill>
                  <a:srgbClr val="000000"/>
                </a:solidFill>
              </a:rPr>
              <a:t> </a:t>
            </a:r>
            <a:r>
              <a:rPr lang="en-US" b="1" dirty="0">
                <a:solidFill>
                  <a:srgbClr val="FF0000"/>
                </a:solidFill>
              </a:rPr>
              <a:t>March 2021</a:t>
            </a:r>
            <a:r>
              <a:rPr lang="en-US" dirty="0">
                <a:solidFill>
                  <a:srgbClr val="000000"/>
                </a:solidFill>
              </a:rPr>
              <a:t>; </a:t>
            </a:r>
          </a:p>
          <a:p>
            <a:pPr marL="342900" indent="-342900">
              <a:buFont typeface="+mj-lt"/>
              <a:buAutoNum type="arabicPeriod"/>
            </a:pPr>
            <a:r>
              <a:rPr lang="en-US" b="1" dirty="0">
                <a:solidFill>
                  <a:srgbClr val="000000"/>
                </a:solidFill>
              </a:rPr>
              <a:t>Policy brief </a:t>
            </a:r>
            <a:r>
              <a:rPr lang="en-US" dirty="0">
                <a:solidFill>
                  <a:srgbClr val="000000"/>
                </a:solidFill>
              </a:rPr>
              <a:t>development and </a:t>
            </a:r>
            <a:r>
              <a:rPr lang="en-US" b="1" dirty="0">
                <a:solidFill>
                  <a:srgbClr val="000000"/>
                </a:solidFill>
              </a:rPr>
              <a:t>results presentation </a:t>
            </a:r>
            <a:r>
              <a:rPr lang="en-US" dirty="0">
                <a:solidFill>
                  <a:srgbClr val="000000"/>
                </a:solidFill>
              </a:rPr>
              <a:t>at the press conference </a:t>
            </a:r>
            <a:r>
              <a:rPr lang="en-US" dirty="0">
                <a:solidFill>
                  <a:srgbClr val="000000"/>
                </a:solidFill>
                <a:sym typeface="Symbol" panose="05050102010706020507" pitchFamily="18" charset="2"/>
              </a:rPr>
              <a:t></a:t>
            </a:r>
            <a:r>
              <a:rPr lang="en-US" dirty="0">
                <a:solidFill>
                  <a:srgbClr val="000000"/>
                </a:solidFill>
              </a:rPr>
              <a:t> </a:t>
            </a:r>
            <a:r>
              <a:rPr lang="en-US" b="1" dirty="0">
                <a:solidFill>
                  <a:srgbClr val="FF0000"/>
                </a:solidFill>
              </a:rPr>
              <a:t>April 2021</a:t>
            </a:r>
            <a:r>
              <a:rPr lang="en-US" dirty="0">
                <a:solidFill>
                  <a:srgbClr val="000000"/>
                </a:solidFill>
              </a:rPr>
              <a:t>.</a:t>
            </a:r>
          </a:p>
        </p:txBody>
      </p:sp>
      <p:sp>
        <p:nvSpPr>
          <p:cNvPr id="4" name="TextBox 3"/>
          <p:cNvSpPr txBox="1"/>
          <p:nvPr/>
        </p:nvSpPr>
        <p:spPr>
          <a:xfrm>
            <a:off x="3057236" y="2855704"/>
            <a:ext cx="8783783"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000000"/>
                </a:solidFill>
              </a:rPr>
              <a:t>Public Utility Company “</a:t>
            </a:r>
            <a:r>
              <a:rPr lang="en-US" dirty="0" err="1">
                <a:solidFill>
                  <a:srgbClr val="000000"/>
                </a:solidFill>
              </a:rPr>
              <a:t>Kyivzelenbud</a:t>
            </a:r>
            <a:r>
              <a:rPr lang="en-US" dirty="0">
                <a:solidFill>
                  <a:srgbClr val="000000"/>
                </a:solidFill>
              </a:rPr>
              <a:t>”, ecology </a:t>
            </a:r>
            <a:r>
              <a:rPr lang="en-US" dirty="0" err="1">
                <a:solidFill>
                  <a:srgbClr val="000000"/>
                </a:solidFill>
              </a:rPr>
              <a:t>dept</a:t>
            </a:r>
            <a:r>
              <a:rPr lang="en-US" dirty="0">
                <a:solidFill>
                  <a:srgbClr val="000000"/>
                </a:solidFill>
              </a:rPr>
              <a:t> of Kyiv City Council</a:t>
            </a:r>
          </a:p>
          <a:p>
            <a:pPr marL="285750" indent="-285750">
              <a:buFont typeface="Wingdings" panose="05000000000000000000" pitchFamily="2" charset="2"/>
              <a:buChar char="ü"/>
            </a:pPr>
            <a:r>
              <a:rPr lang="en-US" dirty="0">
                <a:solidFill>
                  <a:srgbClr val="000000"/>
                </a:solidFill>
              </a:rPr>
              <a:t>Kyiv universities (tbc) </a:t>
            </a:r>
          </a:p>
          <a:p>
            <a:pPr marL="285750" indent="-285750">
              <a:buFont typeface="Wingdings" panose="05000000000000000000" pitchFamily="2" charset="2"/>
              <a:buChar char="ü"/>
            </a:pPr>
            <a:r>
              <a:rPr lang="en-US" dirty="0">
                <a:solidFill>
                  <a:srgbClr val="000000"/>
                </a:solidFill>
              </a:rPr>
              <a:t>NGO “</a:t>
            </a:r>
            <a:r>
              <a:rPr lang="en-US" dirty="0" err="1">
                <a:solidFill>
                  <a:srgbClr val="000000"/>
                </a:solidFill>
              </a:rPr>
              <a:t>Ecopark</a:t>
            </a:r>
            <a:r>
              <a:rPr lang="en-US" dirty="0">
                <a:solidFill>
                  <a:srgbClr val="000000"/>
                </a:solidFill>
              </a:rPr>
              <a:t> </a:t>
            </a:r>
            <a:r>
              <a:rPr lang="en-US" dirty="0" err="1">
                <a:solidFill>
                  <a:srgbClr val="000000"/>
                </a:solidFill>
              </a:rPr>
              <a:t>Osokorky</a:t>
            </a:r>
            <a:r>
              <a:rPr lang="en-US" dirty="0">
                <a:solidFill>
                  <a:srgbClr val="000000"/>
                </a:solidFill>
              </a:rPr>
              <a:t>” </a:t>
            </a:r>
            <a:r>
              <a:rPr lang="en-US" dirty="0">
                <a:solidFill>
                  <a:srgbClr val="000000"/>
                </a:solidFill>
                <a:hlinkClick r:id="rId3"/>
              </a:rPr>
              <a:t>https://ecopark-osokorky.com.ua/en/</a:t>
            </a:r>
            <a:endParaRPr lang="en-US" dirty="0">
              <a:solidFill>
                <a:srgbClr val="000000"/>
              </a:solidFill>
            </a:endParaRPr>
          </a:p>
          <a:p>
            <a:pPr marL="285750" indent="-285750">
              <a:buFont typeface="Wingdings" panose="05000000000000000000" pitchFamily="2" charset="2"/>
              <a:buChar char="ü"/>
            </a:pPr>
            <a:r>
              <a:rPr lang="fr-FR" dirty="0">
                <a:solidFill>
                  <a:srgbClr val="000000"/>
                </a:solidFill>
              </a:rPr>
              <a:t>International Renaissance </a:t>
            </a:r>
            <a:r>
              <a:rPr lang="fr-FR" dirty="0" err="1">
                <a:solidFill>
                  <a:srgbClr val="000000"/>
                </a:solidFill>
              </a:rPr>
              <a:t>Foundation</a:t>
            </a:r>
            <a:r>
              <a:rPr lang="fr-FR" dirty="0">
                <a:solidFill>
                  <a:srgbClr val="000000"/>
                </a:solidFill>
              </a:rPr>
              <a:t> </a:t>
            </a:r>
            <a:r>
              <a:rPr lang="fr-FR" dirty="0">
                <a:solidFill>
                  <a:srgbClr val="000000"/>
                </a:solidFill>
                <a:hlinkClick r:id="rId4"/>
              </a:rPr>
              <a:t>https://www.irf.ua/en/about/</a:t>
            </a:r>
            <a:r>
              <a:rPr lang="fr-FR" dirty="0">
                <a:solidFill>
                  <a:srgbClr val="000000"/>
                </a:solidFill>
              </a:rPr>
              <a:t> </a:t>
            </a:r>
            <a:endParaRPr lang="en-US" dirty="0">
              <a:solidFill>
                <a:srgbClr val="000000"/>
              </a:solidFill>
            </a:endParaRPr>
          </a:p>
        </p:txBody>
      </p:sp>
      <p:sp>
        <p:nvSpPr>
          <p:cNvPr id="2" name="Rectangle 1"/>
          <p:cNvSpPr/>
          <p:nvPr/>
        </p:nvSpPr>
        <p:spPr>
          <a:xfrm>
            <a:off x="2715491" y="4234992"/>
            <a:ext cx="9125528"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rgbClr val="000000"/>
                </a:solidFill>
              </a:rPr>
              <a:t>Partner cooperation with the local stakeholders </a:t>
            </a:r>
          </a:p>
          <a:p>
            <a:pPr marL="285750" indent="-285750">
              <a:buFont typeface="Wingdings" panose="05000000000000000000" pitchFamily="2" charset="2"/>
              <a:buChar char="q"/>
            </a:pPr>
            <a:r>
              <a:rPr lang="en-US" dirty="0">
                <a:solidFill>
                  <a:srgbClr val="000000"/>
                </a:solidFill>
              </a:rPr>
              <a:t>Hourly climate data - will be derived from </a:t>
            </a:r>
            <a:r>
              <a:rPr lang="en-US" dirty="0">
                <a:solidFill>
                  <a:srgbClr val="000000"/>
                </a:solidFill>
                <a:hlinkClick r:id="rId5"/>
              </a:rPr>
              <a:t>https://rp5.ua/Weather_archive</a:t>
            </a:r>
            <a:endParaRPr lang="en-US" dirty="0">
              <a:solidFill>
                <a:srgbClr val="000000"/>
              </a:solidFill>
            </a:endParaRPr>
          </a:p>
          <a:p>
            <a:pPr marL="285750" indent="-285750">
              <a:buFont typeface="Wingdings" panose="05000000000000000000" pitchFamily="2" charset="2"/>
              <a:buChar char="q"/>
            </a:pPr>
            <a:r>
              <a:rPr lang="en-US" dirty="0">
                <a:solidFill>
                  <a:srgbClr val="000000"/>
                </a:solidFill>
              </a:rPr>
              <a:t>Equipment and volunteers for the field work</a:t>
            </a:r>
          </a:p>
          <a:p>
            <a:pPr marL="285750" indent="-285750">
              <a:buFont typeface="Wingdings" panose="05000000000000000000" pitchFamily="2" charset="2"/>
              <a:buChar char="q"/>
            </a:pPr>
            <a:r>
              <a:rPr lang="en-US" dirty="0">
                <a:solidFill>
                  <a:srgbClr val="000000"/>
                </a:solidFill>
              </a:rPr>
              <a:t>Funding - provided by IRF under the GA #SG53946</a:t>
            </a:r>
          </a:p>
        </p:txBody>
      </p:sp>
      <p:sp>
        <p:nvSpPr>
          <p:cNvPr id="6" name="Rectangle 5"/>
          <p:cNvSpPr/>
          <p:nvPr/>
        </p:nvSpPr>
        <p:spPr>
          <a:xfrm>
            <a:off x="3154220" y="5828277"/>
            <a:ext cx="6631709"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00"/>
                </a:solidFill>
              </a:rPr>
              <a:t>Pandemic related restrictions for the field work</a:t>
            </a:r>
          </a:p>
          <a:p>
            <a:pPr marL="285750" indent="-285750">
              <a:buFont typeface="Wingdings" panose="05000000000000000000" pitchFamily="2" charset="2"/>
              <a:buChar char="Ø"/>
            </a:pPr>
            <a:r>
              <a:rPr lang="en-US" dirty="0">
                <a:solidFill>
                  <a:srgbClr val="000000"/>
                </a:solidFill>
              </a:rPr>
              <a:t>Low public awareness and stakeholders’ engagement</a:t>
            </a:r>
          </a:p>
        </p:txBody>
      </p:sp>
      <p:cxnSp>
        <p:nvCxnSpPr>
          <p:cNvPr id="8" name="Straight Connector 7"/>
          <p:cNvCxnSpPr/>
          <p:nvPr/>
        </p:nvCxnSpPr>
        <p:spPr bwMode="auto">
          <a:xfrm flipH="1">
            <a:off x="123646" y="2761672"/>
            <a:ext cx="12068354"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bwMode="auto">
          <a:xfrm flipH="1">
            <a:off x="123645" y="4074505"/>
            <a:ext cx="12068354"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auto">
          <a:xfrm flipH="1">
            <a:off x="123646" y="5546436"/>
            <a:ext cx="12068354"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quot;No&quot; Symbol 11"/>
          <p:cNvSpPr/>
          <p:nvPr/>
        </p:nvSpPr>
        <p:spPr bwMode="auto">
          <a:xfrm>
            <a:off x="11233814" y="5908021"/>
            <a:ext cx="607205" cy="607205"/>
          </a:xfrm>
          <a:prstGeom prst="noSmoking">
            <a:avLst>
              <a:gd name="adj" fmla="val 118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sp>
        <p:nvSpPr>
          <p:cNvPr id="13" name="Folded Corner 12"/>
          <p:cNvSpPr/>
          <p:nvPr/>
        </p:nvSpPr>
        <p:spPr bwMode="auto">
          <a:xfrm>
            <a:off x="11217565" y="297486"/>
            <a:ext cx="480289" cy="568566"/>
          </a:xfrm>
          <a:prstGeom prst="foldedCorner">
            <a:avLst>
              <a:gd name="adj"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sp>
        <p:nvSpPr>
          <p:cNvPr id="14" name="Smiley Face 13"/>
          <p:cNvSpPr/>
          <p:nvPr/>
        </p:nvSpPr>
        <p:spPr bwMode="auto">
          <a:xfrm>
            <a:off x="11210723" y="1017907"/>
            <a:ext cx="480289" cy="493005"/>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sp>
        <p:nvSpPr>
          <p:cNvPr id="15" name="Sun 14"/>
          <p:cNvSpPr/>
          <p:nvPr/>
        </p:nvSpPr>
        <p:spPr bwMode="auto">
          <a:xfrm>
            <a:off x="11185237" y="1604943"/>
            <a:ext cx="544946" cy="546838"/>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sp>
        <p:nvSpPr>
          <p:cNvPr id="18" name="Curved Down Ribbon 17"/>
          <p:cNvSpPr/>
          <p:nvPr/>
        </p:nvSpPr>
        <p:spPr bwMode="auto">
          <a:xfrm>
            <a:off x="10991272" y="2258433"/>
            <a:ext cx="919191" cy="412051"/>
          </a:xfrm>
          <a:prstGeom prst="ellipseRibbon">
            <a:avLst>
              <a:gd name="adj1" fmla="val 27242"/>
              <a:gd name="adj2" fmla="val 50000"/>
              <a:gd name="adj3" fmla="val 125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sp>
        <p:nvSpPr>
          <p:cNvPr id="19" name="Action Button: Sound 18">
            <a:hlinkClick r:id="" action="ppaction://noaction" highlightClick="1">
              <a:snd r:embed="rId6" name="applause.wav"/>
            </a:hlinkClick>
          </p:cNvPr>
          <p:cNvSpPr/>
          <p:nvPr/>
        </p:nvSpPr>
        <p:spPr bwMode="auto">
          <a:xfrm>
            <a:off x="11296070" y="4878812"/>
            <a:ext cx="489527" cy="563418"/>
          </a:xfrm>
          <a:prstGeom prst="actionButtonSou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sp>
        <p:nvSpPr>
          <p:cNvPr id="20" name="Action Button: Home 19">
            <a:hlinkClick r:id="" action="ppaction://hlinkshowjump?jump=firstslide" highlightClick="1"/>
          </p:cNvPr>
          <p:cNvSpPr/>
          <p:nvPr/>
        </p:nvSpPr>
        <p:spPr bwMode="auto">
          <a:xfrm>
            <a:off x="11286838" y="3281912"/>
            <a:ext cx="554181" cy="618637"/>
          </a:xfrm>
          <a:prstGeom prst="actionButtonHo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solidFill>
                <a:srgbClr val="000000"/>
              </a:solidFill>
              <a:latin typeface="Arial" pitchFamily="34" charset="0"/>
            </a:endParaRPr>
          </a:p>
        </p:txBody>
      </p:sp>
    </p:spTree>
    <p:extLst>
      <p:ext uri="{BB962C8B-B14F-4D97-AF65-F5344CB8AC3E}">
        <p14:creationId xmlns:p14="http://schemas.microsoft.com/office/powerpoint/2010/main" val="420564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l"/>
            <a:r>
              <a:rPr lang="en-US" sz="3100" dirty="0">
                <a:solidFill>
                  <a:schemeClr val="accent3"/>
                </a:solidFill>
              </a:rPr>
              <a:t>		      International </a:t>
            </a:r>
            <a:r>
              <a:rPr lang="en-US" sz="3100" dirty="0" err="1">
                <a:solidFill>
                  <a:schemeClr val="accent3"/>
                </a:solidFill>
              </a:rPr>
              <a:t>i</a:t>
            </a:r>
            <a:r>
              <a:rPr lang="en-US" sz="3100" dirty="0">
                <a:solidFill>
                  <a:schemeClr val="accent3"/>
                </a:solidFill>
              </a:rPr>
              <a:t>-Tree Academy </a:t>
            </a:r>
            <a:br>
              <a:rPr lang="en-US" sz="3100" dirty="0">
                <a:solidFill>
                  <a:schemeClr val="accent3"/>
                </a:solidFill>
              </a:rPr>
            </a:br>
            <a:r>
              <a:rPr lang="en-US" sz="3100" dirty="0">
                <a:solidFill>
                  <a:schemeClr val="accent3"/>
                </a:solidFill>
              </a:rPr>
              <a:t>		                 </a:t>
            </a:r>
            <a:r>
              <a:rPr lang="en-US" sz="3100" dirty="0" err="1">
                <a:solidFill>
                  <a:schemeClr val="accent3"/>
                </a:solidFill>
              </a:rPr>
              <a:t>i</a:t>
            </a:r>
            <a:r>
              <a:rPr lang="en-US" sz="3100" dirty="0">
                <a:solidFill>
                  <a:schemeClr val="accent3"/>
                </a:solidFill>
              </a:rPr>
              <a:t>-Tree Action Plan</a:t>
            </a:r>
          </a:p>
        </p:txBody>
      </p:sp>
      <p:sp>
        <p:nvSpPr>
          <p:cNvPr id="3" name="Content Placeholder 2"/>
          <p:cNvSpPr>
            <a:spLocks noGrp="1"/>
          </p:cNvSpPr>
          <p:nvPr>
            <p:ph idx="1"/>
          </p:nvPr>
        </p:nvSpPr>
        <p:spPr>
          <a:xfrm>
            <a:off x="79073" y="1708030"/>
            <a:ext cx="3550818" cy="5020574"/>
          </a:xfrm>
          <a:noFill/>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pPr marL="0" indent="0">
              <a:buNone/>
            </a:pPr>
            <a:r>
              <a:rPr lang="en-US" sz="2000" dirty="0">
                <a:solidFill>
                  <a:schemeClr val="tx1"/>
                </a:solidFill>
              </a:rPr>
              <a:t>1.</a:t>
            </a:r>
            <a:r>
              <a:rPr lang="en-US" sz="2000" b="1" dirty="0">
                <a:solidFill>
                  <a:schemeClr val="tx1"/>
                </a:solidFill>
              </a:rPr>
              <a:t>Main </a:t>
            </a:r>
            <a:r>
              <a:rPr lang="en-US" sz="2000" b="1" dirty="0" err="1">
                <a:solidFill>
                  <a:schemeClr val="tx1"/>
                </a:solidFill>
              </a:rPr>
              <a:t>obj</a:t>
            </a:r>
            <a:r>
              <a:rPr lang="en-US" sz="2000" b="1" dirty="0">
                <a:solidFill>
                  <a:schemeClr val="tx1"/>
                </a:solidFill>
              </a:rPr>
              <a:t>: </a:t>
            </a:r>
            <a:r>
              <a:rPr lang="en-US" sz="2000" dirty="0">
                <a:solidFill>
                  <a:schemeClr val="tx1"/>
                </a:solidFill>
              </a:rPr>
              <a:t>Adapt </a:t>
            </a:r>
            <a:r>
              <a:rPr lang="en-US" sz="2000" dirty="0" err="1">
                <a:solidFill>
                  <a:schemeClr val="tx1"/>
                </a:solidFill>
              </a:rPr>
              <a:t>i</a:t>
            </a:r>
            <a:r>
              <a:rPr lang="en-US" sz="2000" dirty="0">
                <a:solidFill>
                  <a:schemeClr val="tx1"/>
                </a:solidFill>
              </a:rPr>
              <a:t>-Tree to Guatemala.</a:t>
            </a:r>
          </a:p>
          <a:p>
            <a:pPr marL="0" indent="0">
              <a:buNone/>
            </a:pPr>
            <a:r>
              <a:rPr lang="en-US" sz="2000" b="1" dirty="0">
                <a:solidFill>
                  <a:schemeClr val="tx1"/>
                </a:solidFill>
              </a:rPr>
              <a:t>Specific </a:t>
            </a:r>
            <a:r>
              <a:rPr lang="en-US" sz="2000" b="1" dirty="0" err="1">
                <a:solidFill>
                  <a:schemeClr val="tx1"/>
                </a:solidFill>
              </a:rPr>
              <a:t>obj</a:t>
            </a:r>
            <a:r>
              <a:rPr lang="en-US" sz="2000" b="1" dirty="0">
                <a:solidFill>
                  <a:schemeClr val="tx1"/>
                </a:solidFill>
              </a:rPr>
              <a:t>: </a:t>
            </a:r>
          </a:p>
          <a:p>
            <a:pPr marL="0" indent="0">
              <a:buNone/>
            </a:pPr>
            <a:r>
              <a:rPr lang="en-US" sz="2000" dirty="0">
                <a:solidFill>
                  <a:schemeClr val="tx1"/>
                </a:solidFill>
              </a:rPr>
              <a:t>*Compare 2 areas (National Park) and Zone 13.</a:t>
            </a:r>
          </a:p>
          <a:p>
            <a:pPr marL="0" indent="0">
              <a:buNone/>
            </a:pPr>
            <a:r>
              <a:rPr lang="en-US" sz="2000" dirty="0">
                <a:solidFill>
                  <a:schemeClr val="tx1"/>
                </a:solidFill>
              </a:rPr>
              <a:t>*Develop educational and citizen science programs.</a:t>
            </a:r>
            <a:endParaRPr lang="fr-FR" sz="2000" dirty="0">
              <a:solidFill>
                <a:schemeClr val="tx1"/>
              </a:solidFill>
            </a:endParaRPr>
          </a:p>
          <a:p>
            <a:pPr marL="0" indent="0">
              <a:buNone/>
            </a:pPr>
            <a:endParaRPr lang="fr-FR" sz="2000" dirty="0">
              <a:solidFill>
                <a:schemeClr val="tx1"/>
              </a:solidFill>
            </a:endParaRPr>
          </a:p>
          <a:p>
            <a:pPr marL="0" indent="0">
              <a:buNone/>
            </a:pPr>
            <a:r>
              <a:rPr lang="fr-FR" sz="2000" dirty="0">
                <a:solidFill>
                  <a:schemeClr val="tx1"/>
                </a:solidFill>
              </a:rPr>
              <a:t>2. </a:t>
            </a:r>
            <a:r>
              <a:rPr lang="es-ES" sz="2000" dirty="0" err="1">
                <a:solidFill>
                  <a:schemeClr val="tx1"/>
                </a:solidFill>
              </a:rPr>
              <a:t>Citizens</a:t>
            </a:r>
            <a:r>
              <a:rPr lang="es-ES" sz="2000" dirty="0">
                <a:solidFill>
                  <a:schemeClr val="tx1"/>
                </a:solidFill>
              </a:rPr>
              <a:t> are </a:t>
            </a:r>
            <a:r>
              <a:rPr lang="es-ES" sz="2000" dirty="0" err="1">
                <a:solidFill>
                  <a:schemeClr val="tx1"/>
                </a:solidFill>
              </a:rPr>
              <a:t>unaware</a:t>
            </a:r>
            <a:r>
              <a:rPr lang="es-ES" sz="2000" dirty="0">
                <a:solidFill>
                  <a:schemeClr val="tx1"/>
                </a:solidFill>
              </a:rPr>
              <a:t> of </a:t>
            </a:r>
            <a:r>
              <a:rPr lang="es-ES" sz="2000" dirty="0" err="1">
                <a:solidFill>
                  <a:schemeClr val="tx1"/>
                </a:solidFill>
              </a:rPr>
              <a:t>ecosystem</a:t>
            </a:r>
            <a:r>
              <a:rPr lang="es-ES" sz="2000" dirty="0">
                <a:solidFill>
                  <a:schemeClr val="tx1"/>
                </a:solidFill>
              </a:rPr>
              <a:t> </a:t>
            </a:r>
            <a:r>
              <a:rPr lang="es-ES" sz="2000" dirty="0" err="1">
                <a:solidFill>
                  <a:schemeClr val="tx1"/>
                </a:solidFill>
              </a:rPr>
              <a:t>services</a:t>
            </a:r>
            <a:r>
              <a:rPr lang="es-ES" sz="2000" dirty="0">
                <a:solidFill>
                  <a:schemeClr val="tx1"/>
                </a:solidFill>
              </a:rPr>
              <a:t> </a:t>
            </a:r>
            <a:r>
              <a:rPr lang="es-ES" sz="2000" dirty="0" err="1">
                <a:solidFill>
                  <a:schemeClr val="tx1"/>
                </a:solidFill>
              </a:rPr>
              <a:t>provided</a:t>
            </a:r>
            <a:r>
              <a:rPr lang="es-ES" sz="2000" dirty="0">
                <a:solidFill>
                  <a:schemeClr val="tx1"/>
                </a:solidFill>
              </a:rPr>
              <a:t> </a:t>
            </a:r>
            <a:r>
              <a:rPr lang="es-ES" sz="2000" dirty="0" err="1">
                <a:solidFill>
                  <a:schemeClr val="tx1"/>
                </a:solidFill>
              </a:rPr>
              <a:t>by</a:t>
            </a:r>
            <a:r>
              <a:rPr lang="es-ES" sz="2000" dirty="0">
                <a:solidFill>
                  <a:schemeClr val="tx1"/>
                </a:solidFill>
              </a:rPr>
              <a:t> </a:t>
            </a:r>
            <a:r>
              <a:rPr lang="es-ES" sz="2000" dirty="0" err="1">
                <a:solidFill>
                  <a:schemeClr val="tx1"/>
                </a:solidFill>
              </a:rPr>
              <a:t>urban</a:t>
            </a:r>
            <a:r>
              <a:rPr lang="es-ES" sz="2000" dirty="0">
                <a:solidFill>
                  <a:schemeClr val="tx1"/>
                </a:solidFill>
              </a:rPr>
              <a:t> </a:t>
            </a:r>
            <a:r>
              <a:rPr lang="es-ES" sz="2000" dirty="0" err="1">
                <a:solidFill>
                  <a:schemeClr val="tx1"/>
                </a:solidFill>
              </a:rPr>
              <a:t>trees</a:t>
            </a:r>
            <a:r>
              <a:rPr lang="es-ES" sz="2000" dirty="0">
                <a:solidFill>
                  <a:schemeClr val="tx1"/>
                </a:solidFill>
              </a:rPr>
              <a:t> and </a:t>
            </a:r>
            <a:r>
              <a:rPr lang="es-ES" sz="2000" dirty="0" err="1">
                <a:solidFill>
                  <a:schemeClr val="tx1"/>
                </a:solidFill>
              </a:rPr>
              <a:t>ravines</a:t>
            </a:r>
            <a:r>
              <a:rPr lang="es-ES" sz="2000" dirty="0">
                <a:solidFill>
                  <a:schemeClr val="tx1"/>
                </a:solidFill>
              </a:rPr>
              <a:t> are </a:t>
            </a:r>
            <a:r>
              <a:rPr lang="es-ES" sz="2000" dirty="0" err="1">
                <a:solidFill>
                  <a:schemeClr val="tx1"/>
                </a:solidFill>
              </a:rPr>
              <a:t>not</a:t>
            </a:r>
            <a:r>
              <a:rPr lang="es-ES" sz="2000" dirty="0">
                <a:solidFill>
                  <a:schemeClr val="tx1"/>
                </a:solidFill>
              </a:rPr>
              <a:t> </a:t>
            </a:r>
            <a:r>
              <a:rPr lang="es-ES" sz="2000" dirty="0" err="1">
                <a:solidFill>
                  <a:schemeClr val="tx1"/>
                </a:solidFill>
              </a:rPr>
              <a:t>protected</a:t>
            </a:r>
            <a:r>
              <a:rPr lang="es-ES" sz="2000" dirty="0">
                <a:solidFill>
                  <a:schemeClr val="tx1"/>
                </a:solidFill>
              </a:rPr>
              <a:t> </a:t>
            </a:r>
            <a:r>
              <a:rPr lang="es-ES" sz="2000" dirty="0" err="1">
                <a:solidFill>
                  <a:schemeClr val="tx1"/>
                </a:solidFill>
              </a:rPr>
              <a:t>by</a:t>
            </a:r>
            <a:r>
              <a:rPr lang="es-ES" sz="2000" dirty="0">
                <a:solidFill>
                  <a:schemeClr val="tx1"/>
                </a:solidFill>
              </a:rPr>
              <a:t> </a:t>
            </a:r>
            <a:r>
              <a:rPr lang="es-ES" sz="2000" dirty="0" err="1">
                <a:solidFill>
                  <a:schemeClr val="tx1"/>
                </a:solidFill>
              </a:rPr>
              <a:t>the</a:t>
            </a:r>
            <a:r>
              <a:rPr lang="es-ES" sz="2000" dirty="0">
                <a:solidFill>
                  <a:schemeClr val="tx1"/>
                </a:solidFill>
              </a:rPr>
              <a:t> </a:t>
            </a:r>
            <a:r>
              <a:rPr lang="es-ES" sz="2000" dirty="0" err="1">
                <a:solidFill>
                  <a:schemeClr val="tx1"/>
                </a:solidFill>
              </a:rPr>
              <a:t>city</a:t>
            </a:r>
            <a:r>
              <a:rPr lang="es-ES" sz="2000" dirty="0">
                <a:solidFill>
                  <a:schemeClr val="tx1"/>
                </a:solidFill>
              </a:rPr>
              <a:t>.</a:t>
            </a: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3. We will use </a:t>
            </a:r>
            <a:r>
              <a:rPr lang="en-US" sz="2000" dirty="0" err="1">
                <a:solidFill>
                  <a:schemeClr val="tx1"/>
                </a:solidFill>
              </a:rPr>
              <a:t>i</a:t>
            </a:r>
            <a:r>
              <a:rPr lang="en-US" sz="2000" dirty="0">
                <a:solidFill>
                  <a:schemeClr val="tx1"/>
                </a:solidFill>
              </a:rPr>
              <a:t>-Tree Canopy, Database and Eco</a:t>
            </a:r>
          </a:p>
          <a:p>
            <a:pPr marL="0" indent="0">
              <a:buNone/>
            </a:pPr>
            <a:endParaRPr lang="en-US" dirty="0">
              <a:solidFill>
                <a:srgbClr val="000000"/>
              </a:solidFill>
            </a:endParaRPr>
          </a:p>
          <a:p>
            <a:pPr marL="514350" indent="-514350">
              <a:buFont typeface="+mj-lt"/>
              <a:buAutoNum type="arabicPeriod"/>
            </a:pPr>
            <a:endParaRPr lang="en-US" dirty="0">
              <a:solidFill>
                <a:srgbClr val="000000"/>
              </a:solidFill>
            </a:endParaRPr>
          </a:p>
        </p:txBody>
      </p:sp>
      <p:sp>
        <p:nvSpPr>
          <p:cNvPr id="5" name="Rectangle 4">
            <a:extLst>
              <a:ext uri="{FF2B5EF4-FFF2-40B4-BE49-F238E27FC236}">
                <a16:creationId xmlns:a16="http://schemas.microsoft.com/office/drawing/2014/main" id="{2832D0C6-5500-4488-8D76-39B2C5293130}"/>
              </a:ext>
            </a:extLst>
          </p:cNvPr>
          <p:cNvSpPr/>
          <p:nvPr/>
        </p:nvSpPr>
        <p:spPr>
          <a:xfrm>
            <a:off x="10363200" y="0"/>
            <a:ext cx="1828800" cy="158467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Your Photo</a:t>
            </a:r>
          </a:p>
        </p:txBody>
      </p:sp>
      <p:sp>
        <p:nvSpPr>
          <p:cNvPr id="6" name="Rectangle 5">
            <a:extLst>
              <a:ext uri="{FF2B5EF4-FFF2-40B4-BE49-F238E27FC236}">
                <a16:creationId xmlns:a16="http://schemas.microsoft.com/office/drawing/2014/main" id="{2832D0C6-5500-4488-8D76-39B2C5293130}"/>
              </a:ext>
            </a:extLst>
          </p:cNvPr>
          <p:cNvSpPr/>
          <p:nvPr/>
        </p:nvSpPr>
        <p:spPr>
          <a:xfrm>
            <a:off x="0" y="0"/>
            <a:ext cx="1828800" cy="158467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Lucrecia Masaya</a:t>
            </a:r>
          </a:p>
          <a:p>
            <a:pPr algn="ctr"/>
            <a:r>
              <a:rPr lang="en-US" sz="1600" dirty="0">
                <a:solidFill>
                  <a:srgbClr val="FFFFFF"/>
                </a:solidFill>
              </a:rPr>
              <a:t>Guatemala City</a:t>
            </a:r>
          </a:p>
          <a:p>
            <a:pPr algn="ctr"/>
            <a:r>
              <a:rPr lang="en-US" sz="1600" dirty="0">
                <a:solidFill>
                  <a:srgbClr val="FFFFFF"/>
                </a:solidFill>
              </a:rPr>
              <a:t>Guatemala</a:t>
            </a:r>
          </a:p>
          <a:p>
            <a:pPr algn="ctr"/>
            <a:r>
              <a:rPr lang="en-US" sz="1600" dirty="0">
                <a:solidFill>
                  <a:srgbClr val="FFFFFF"/>
                </a:solidFill>
              </a:rPr>
              <a:t>USFS IP</a:t>
            </a:r>
          </a:p>
        </p:txBody>
      </p:sp>
      <p:sp>
        <p:nvSpPr>
          <p:cNvPr id="4" name="TextBox 3"/>
          <p:cNvSpPr txBox="1"/>
          <p:nvPr/>
        </p:nvSpPr>
        <p:spPr>
          <a:xfrm>
            <a:off x="5943600" y="3810000"/>
            <a:ext cx="3200400" cy="646331"/>
          </a:xfrm>
          <a:prstGeom prst="rect">
            <a:avLst/>
          </a:prstGeom>
          <a:noFill/>
        </p:spPr>
        <p:txBody>
          <a:bodyPr wrap="square" rtlCol="0">
            <a:spAutoFit/>
          </a:bodyPr>
          <a:lstStyle/>
          <a:p>
            <a:pPr algn="ctr"/>
            <a:r>
              <a:rPr lang="en-US" dirty="0">
                <a:solidFill>
                  <a:srgbClr val="000000"/>
                </a:solidFill>
              </a:rPr>
              <a:t>Images or Support content </a:t>
            </a:r>
          </a:p>
        </p:txBody>
      </p:sp>
      <p:pic>
        <p:nvPicPr>
          <p:cNvPr id="8" name="Imagen 7">
            <a:extLst>
              <a:ext uri="{FF2B5EF4-FFF2-40B4-BE49-F238E27FC236}">
                <a16:creationId xmlns:a16="http://schemas.microsoft.com/office/drawing/2014/main" id="{156A1337-133A-714F-8E0D-1014B4C37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157" y="1708030"/>
            <a:ext cx="6098912" cy="5020574"/>
          </a:xfrm>
          <a:prstGeom prst="rect">
            <a:avLst/>
          </a:prstGeom>
        </p:spPr>
      </p:pic>
      <p:sp>
        <p:nvSpPr>
          <p:cNvPr id="9" name="Elipse 8">
            <a:extLst>
              <a:ext uri="{FF2B5EF4-FFF2-40B4-BE49-F238E27FC236}">
                <a16:creationId xmlns:a16="http://schemas.microsoft.com/office/drawing/2014/main" id="{A31A2BC8-FE21-0A45-BC99-F71E5363712E}"/>
              </a:ext>
            </a:extLst>
          </p:cNvPr>
          <p:cNvSpPr/>
          <p:nvPr/>
        </p:nvSpPr>
        <p:spPr bwMode="auto">
          <a:xfrm>
            <a:off x="4696691" y="5721927"/>
            <a:ext cx="249382" cy="277091"/>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US" u="sng">
              <a:solidFill>
                <a:srgbClr val="000000"/>
              </a:solidFill>
              <a:latin typeface="Arial" pitchFamily="34" charset="0"/>
            </a:endParaRPr>
          </a:p>
        </p:txBody>
      </p:sp>
      <p:sp>
        <p:nvSpPr>
          <p:cNvPr id="10" name="Elipse 9">
            <a:extLst>
              <a:ext uri="{FF2B5EF4-FFF2-40B4-BE49-F238E27FC236}">
                <a16:creationId xmlns:a16="http://schemas.microsoft.com/office/drawing/2014/main" id="{0E9A4A6E-9F1D-F84D-92FE-1240431C5B2B}"/>
              </a:ext>
            </a:extLst>
          </p:cNvPr>
          <p:cNvSpPr/>
          <p:nvPr/>
        </p:nvSpPr>
        <p:spPr bwMode="auto">
          <a:xfrm>
            <a:off x="6536231" y="3931880"/>
            <a:ext cx="249382" cy="27432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US" u="sng">
              <a:solidFill>
                <a:srgbClr val="000000"/>
              </a:solidFill>
              <a:latin typeface="Arial" pitchFamily="34" charset="0"/>
            </a:endParaRPr>
          </a:p>
        </p:txBody>
      </p:sp>
      <p:pic>
        <p:nvPicPr>
          <p:cNvPr id="12" name="Imagen 11">
            <a:extLst>
              <a:ext uri="{FF2B5EF4-FFF2-40B4-BE49-F238E27FC236}">
                <a16:creationId xmlns:a16="http://schemas.microsoft.com/office/drawing/2014/main" id="{6B3ED8F3-23AB-1F4B-B381-1E63BEFE7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992" y="4220805"/>
            <a:ext cx="2326007" cy="1550671"/>
          </a:xfrm>
          <a:prstGeom prst="rect">
            <a:avLst/>
          </a:prstGeom>
        </p:spPr>
      </p:pic>
      <p:pic>
        <p:nvPicPr>
          <p:cNvPr id="14" name="Imagen 13">
            <a:extLst>
              <a:ext uri="{FF2B5EF4-FFF2-40B4-BE49-F238E27FC236}">
                <a16:creationId xmlns:a16="http://schemas.microsoft.com/office/drawing/2014/main" id="{9A28856B-4C71-1149-B8FE-6C9DD9EC2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8642" y="1708028"/>
            <a:ext cx="2325647" cy="1395389"/>
          </a:xfrm>
          <a:prstGeom prst="rect">
            <a:avLst/>
          </a:prstGeom>
        </p:spPr>
      </p:pic>
      <p:sp>
        <p:nvSpPr>
          <p:cNvPr id="15" name="CuadroTexto 14">
            <a:extLst>
              <a:ext uri="{FF2B5EF4-FFF2-40B4-BE49-F238E27FC236}">
                <a16:creationId xmlns:a16="http://schemas.microsoft.com/office/drawing/2014/main" id="{9B41F853-90F6-0940-824D-0FB55EF33D37}"/>
              </a:ext>
            </a:extLst>
          </p:cNvPr>
          <p:cNvSpPr txBox="1"/>
          <p:nvPr/>
        </p:nvSpPr>
        <p:spPr>
          <a:xfrm>
            <a:off x="9786148" y="3135794"/>
            <a:ext cx="2405851" cy="276999"/>
          </a:xfrm>
          <a:prstGeom prst="rect">
            <a:avLst/>
          </a:prstGeom>
          <a:noFill/>
        </p:spPr>
        <p:txBody>
          <a:bodyPr wrap="none" rtlCol="0">
            <a:spAutoFit/>
          </a:bodyPr>
          <a:lstStyle/>
          <a:p>
            <a:r>
              <a:rPr lang="es-US" sz="1200" dirty="0">
                <a:solidFill>
                  <a:srgbClr val="000000"/>
                </a:solidFill>
              </a:rPr>
              <a:t>United Nations National Park</a:t>
            </a:r>
          </a:p>
        </p:txBody>
      </p:sp>
      <p:sp>
        <p:nvSpPr>
          <p:cNvPr id="16" name="CuadroTexto 15">
            <a:extLst>
              <a:ext uri="{FF2B5EF4-FFF2-40B4-BE49-F238E27FC236}">
                <a16:creationId xmlns:a16="http://schemas.microsoft.com/office/drawing/2014/main" id="{00032755-2B29-334F-A227-A1845074FACF}"/>
              </a:ext>
            </a:extLst>
          </p:cNvPr>
          <p:cNvSpPr txBox="1"/>
          <p:nvPr/>
        </p:nvSpPr>
        <p:spPr>
          <a:xfrm>
            <a:off x="10579986" y="5860518"/>
            <a:ext cx="818173" cy="276999"/>
          </a:xfrm>
          <a:prstGeom prst="rect">
            <a:avLst/>
          </a:prstGeom>
          <a:noFill/>
        </p:spPr>
        <p:txBody>
          <a:bodyPr wrap="none" rtlCol="0">
            <a:spAutoFit/>
          </a:bodyPr>
          <a:lstStyle/>
          <a:p>
            <a:r>
              <a:rPr lang="es-US" sz="1200" dirty="0">
                <a:solidFill>
                  <a:srgbClr val="000000"/>
                </a:solidFill>
              </a:rPr>
              <a:t>Zone 13</a:t>
            </a:r>
            <a:endParaRPr lang="es-US" dirty="0">
              <a:solidFill>
                <a:srgbClr val="000000"/>
              </a:solidFill>
            </a:endParaRPr>
          </a:p>
        </p:txBody>
      </p:sp>
      <p:pic>
        <p:nvPicPr>
          <p:cNvPr id="18" name="Imagen 17">
            <a:extLst>
              <a:ext uri="{FF2B5EF4-FFF2-40B4-BE49-F238E27FC236}">
                <a16:creationId xmlns:a16="http://schemas.microsoft.com/office/drawing/2014/main" id="{85394CDB-008E-C647-99B1-3823B4C929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0185" y="-26460"/>
            <a:ext cx="1634836" cy="1634836"/>
          </a:xfrm>
          <a:prstGeom prst="rect">
            <a:avLst/>
          </a:prstGeom>
        </p:spPr>
      </p:pic>
    </p:spTree>
    <p:extLst>
      <p:ext uri="{BB962C8B-B14F-4D97-AF65-F5344CB8AC3E}">
        <p14:creationId xmlns:p14="http://schemas.microsoft.com/office/powerpoint/2010/main" val="373057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44" y="399691"/>
            <a:ext cx="3284573" cy="6354763"/>
          </a:xfrm>
          <a:noFill/>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pPr marL="0" indent="0">
              <a:buNone/>
            </a:pPr>
            <a:r>
              <a:rPr lang="en-US" sz="2900" b="1" dirty="0">
                <a:solidFill>
                  <a:schemeClr val="tx1"/>
                </a:solidFill>
              </a:rPr>
              <a:t>Next steps: </a:t>
            </a:r>
            <a:r>
              <a:rPr lang="en-US" sz="2900" dirty="0">
                <a:solidFill>
                  <a:schemeClr val="tx1"/>
                </a:solidFill>
              </a:rPr>
              <a:t>USFS IP created committees, we will upload data in </a:t>
            </a:r>
            <a:r>
              <a:rPr lang="en-US" sz="2900" dirty="0" err="1">
                <a:solidFill>
                  <a:schemeClr val="tx1"/>
                </a:solidFill>
              </a:rPr>
              <a:t>i</a:t>
            </a:r>
            <a:r>
              <a:rPr lang="en-US" sz="2900" dirty="0">
                <a:solidFill>
                  <a:schemeClr val="tx1"/>
                </a:solidFill>
              </a:rPr>
              <a:t>-Tree Database and make an action plan</a:t>
            </a:r>
          </a:p>
          <a:p>
            <a:pPr marL="0" indent="0">
              <a:buNone/>
            </a:pPr>
            <a:endParaRPr lang="en-US" sz="2900" dirty="0">
              <a:solidFill>
                <a:schemeClr val="tx1"/>
              </a:solidFill>
            </a:endParaRPr>
          </a:p>
          <a:p>
            <a:pPr marL="0" indent="0">
              <a:buNone/>
            </a:pPr>
            <a:endParaRPr lang="en-US" sz="2900" dirty="0">
              <a:solidFill>
                <a:schemeClr val="tx1"/>
              </a:solidFill>
            </a:endParaRPr>
          </a:p>
          <a:p>
            <a:pPr marL="0" indent="0">
              <a:buNone/>
            </a:pPr>
            <a:r>
              <a:rPr lang="en-US" sz="2900" b="1" dirty="0">
                <a:solidFill>
                  <a:schemeClr val="tx1"/>
                </a:solidFill>
              </a:rPr>
              <a:t>Partners: </a:t>
            </a:r>
            <a:r>
              <a:rPr lang="en-US" sz="2900" dirty="0">
                <a:solidFill>
                  <a:schemeClr val="tx1"/>
                </a:solidFill>
              </a:rPr>
              <a:t>NGOs, Academia, Government agencies</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900" b="1" dirty="0">
                <a:solidFill>
                  <a:schemeClr val="tx1"/>
                </a:solidFill>
              </a:rPr>
              <a:t>Requirements:</a:t>
            </a:r>
            <a:endParaRPr lang="en-US" sz="2000" b="1" dirty="0">
              <a:solidFill>
                <a:schemeClr val="tx1"/>
              </a:solidFill>
            </a:endParaRPr>
          </a:p>
          <a:p>
            <a:r>
              <a:rPr lang="en-US" dirty="0">
                <a:solidFill>
                  <a:schemeClr val="tx1"/>
                </a:solidFill>
              </a:rPr>
              <a:t>Crews for field work </a:t>
            </a:r>
          </a:p>
          <a:p>
            <a:r>
              <a:rPr lang="en-US" dirty="0">
                <a:solidFill>
                  <a:schemeClr val="tx1"/>
                </a:solidFill>
              </a:rPr>
              <a:t>Training sessions -Fuel</a:t>
            </a:r>
            <a:endParaRPr lang="es-US" dirty="0">
              <a:solidFill>
                <a:schemeClr val="tx1"/>
              </a:solidFill>
            </a:endParaRPr>
          </a:p>
          <a:p>
            <a:r>
              <a:rPr lang="en-US" dirty="0">
                <a:solidFill>
                  <a:schemeClr val="tx1"/>
                </a:solidFill>
              </a:rPr>
              <a:t>Meals</a:t>
            </a:r>
            <a:endParaRPr lang="es-US" dirty="0">
              <a:solidFill>
                <a:schemeClr val="tx1"/>
              </a:solidFill>
            </a:endParaRPr>
          </a:p>
          <a:p>
            <a:r>
              <a:rPr lang="en-US" dirty="0">
                <a:solidFill>
                  <a:schemeClr val="tx1"/>
                </a:solidFill>
              </a:rPr>
              <a:t>Field guides</a:t>
            </a:r>
            <a:endParaRPr lang="es-US" dirty="0">
              <a:solidFill>
                <a:schemeClr val="tx1"/>
              </a:solidFill>
            </a:endParaRPr>
          </a:p>
          <a:p>
            <a:r>
              <a:rPr lang="en-US" dirty="0">
                <a:solidFill>
                  <a:schemeClr val="tx1"/>
                </a:solidFill>
              </a:rPr>
              <a:t>Field equipment</a:t>
            </a:r>
            <a:endParaRPr lang="es-US" dirty="0">
              <a:solidFill>
                <a:schemeClr val="tx1"/>
              </a:solidFill>
            </a:endParaRPr>
          </a:p>
          <a:p>
            <a:pPr marL="0" indent="0">
              <a:buNone/>
            </a:pPr>
            <a:endParaRPr lang="en-US" sz="3300" dirty="0">
              <a:solidFill>
                <a:schemeClr val="tx1"/>
              </a:solidFill>
            </a:endParaRPr>
          </a:p>
          <a:p>
            <a:pPr marL="0" indent="0">
              <a:buNone/>
            </a:pPr>
            <a:endParaRPr lang="en-US" sz="3300" dirty="0">
              <a:solidFill>
                <a:schemeClr val="tx1"/>
              </a:solidFill>
            </a:endParaRPr>
          </a:p>
          <a:p>
            <a:pPr marL="0" indent="0">
              <a:buNone/>
            </a:pPr>
            <a:r>
              <a:rPr lang="en-US" sz="2900" b="1" dirty="0">
                <a:solidFill>
                  <a:schemeClr val="tx1"/>
                </a:solidFill>
              </a:rPr>
              <a:t>Obstacles: </a:t>
            </a:r>
            <a:r>
              <a:rPr lang="en-US" sz="2900" dirty="0">
                <a:solidFill>
                  <a:schemeClr val="tx1"/>
                </a:solidFill>
              </a:rPr>
              <a:t>Data availability, crews are volunteers, crews safety, emergencies such as wildfires.</a:t>
            </a:r>
          </a:p>
          <a:p>
            <a:pPr marL="0" indent="0">
              <a:buNone/>
            </a:pPr>
            <a:endParaRPr lang="en-US" dirty="0">
              <a:solidFill>
                <a:srgbClr val="000000"/>
              </a:solidFill>
            </a:endParaRPr>
          </a:p>
        </p:txBody>
      </p:sp>
      <p:sp>
        <p:nvSpPr>
          <p:cNvPr id="5" name="TextBox 4"/>
          <p:cNvSpPr txBox="1"/>
          <p:nvPr/>
        </p:nvSpPr>
        <p:spPr>
          <a:xfrm>
            <a:off x="3977038" y="399691"/>
            <a:ext cx="3200400" cy="646331"/>
          </a:xfrm>
          <a:prstGeom prst="rect">
            <a:avLst/>
          </a:prstGeom>
          <a:noFill/>
        </p:spPr>
        <p:txBody>
          <a:bodyPr wrap="square" rtlCol="0">
            <a:spAutoFit/>
          </a:bodyPr>
          <a:lstStyle/>
          <a:p>
            <a:pPr algn="ctr"/>
            <a:r>
              <a:rPr lang="en-US" dirty="0">
                <a:solidFill>
                  <a:srgbClr val="000000"/>
                </a:solidFill>
              </a:rPr>
              <a:t>USFS IP conducted </a:t>
            </a:r>
            <a:r>
              <a:rPr lang="en-US" dirty="0" err="1">
                <a:solidFill>
                  <a:srgbClr val="000000"/>
                </a:solidFill>
              </a:rPr>
              <a:t>i</a:t>
            </a:r>
            <a:r>
              <a:rPr lang="en-US" dirty="0">
                <a:solidFill>
                  <a:srgbClr val="000000"/>
                </a:solidFill>
              </a:rPr>
              <a:t>-Tree Eco training program</a:t>
            </a:r>
          </a:p>
        </p:txBody>
      </p:sp>
      <p:pic>
        <p:nvPicPr>
          <p:cNvPr id="4" name="Imagen 3">
            <a:extLst>
              <a:ext uri="{FF2B5EF4-FFF2-40B4-BE49-F238E27FC236}">
                <a16:creationId xmlns:a16="http://schemas.microsoft.com/office/drawing/2014/main" id="{68A9E944-7050-424A-A4BA-8E94CD43C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122" y="1163686"/>
            <a:ext cx="4005587" cy="5597328"/>
          </a:xfrm>
          <a:prstGeom prst="rect">
            <a:avLst/>
          </a:prstGeom>
        </p:spPr>
      </p:pic>
      <p:pic>
        <p:nvPicPr>
          <p:cNvPr id="7" name="Imagen 6">
            <a:extLst>
              <a:ext uri="{FF2B5EF4-FFF2-40B4-BE49-F238E27FC236}">
                <a16:creationId xmlns:a16="http://schemas.microsoft.com/office/drawing/2014/main" id="{6A21916C-5DF1-5243-8456-225CC98E8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751" y="2425092"/>
            <a:ext cx="1241714" cy="1241714"/>
          </a:xfrm>
          <a:prstGeom prst="rect">
            <a:avLst/>
          </a:prstGeom>
        </p:spPr>
      </p:pic>
      <p:pic>
        <p:nvPicPr>
          <p:cNvPr id="9" name="Imagen 8">
            <a:extLst>
              <a:ext uri="{FF2B5EF4-FFF2-40B4-BE49-F238E27FC236}">
                <a16:creationId xmlns:a16="http://schemas.microsoft.com/office/drawing/2014/main" id="{3CF8426B-2DD8-CF4F-BA73-290FFB48E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7709" y="3666806"/>
            <a:ext cx="1487544" cy="989893"/>
          </a:xfrm>
          <a:prstGeom prst="rect">
            <a:avLst/>
          </a:prstGeom>
        </p:spPr>
      </p:pic>
      <p:pic>
        <p:nvPicPr>
          <p:cNvPr id="11" name="Imagen 10">
            <a:extLst>
              <a:ext uri="{FF2B5EF4-FFF2-40B4-BE49-F238E27FC236}">
                <a16:creationId xmlns:a16="http://schemas.microsoft.com/office/drawing/2014/main" id="{B8E4A1BE-9C22-934E-AD87-01AD7890F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1475" y="2469298"/>
            <a:ext cx="1104646" cy="809511"/>
          </a:xfrm>
          <a:prstGeom prst="rect">
            <a:avLst/>
          </a:prstGeom>
        </p:spPr>
      </p:pic>
      <p:pic>
        <p:nvPicPr>
          <p:cNvPr id="13" name="Imagen 12">
            <a:extLst>
              <a:ext uri="{FF2B5EF4-FFF2-40B4-BE49-F238E27FC236}">
                <a16:creationId xmlns:a16="http://schemas.microsoft.com/office/drawing/2014/main" id="{889EEDE8-353A-2A4A-B19A-60DB7B7607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6559" y="6169926"/>
            <a:ext cx="2215027" cy="664508"/>
          </a:xfrm>
          <a:prstGeom prst="rect">
            <a:avLst/>
          </a:prstGeom>
        </p:spPr>
      </p:pic>
      <p:pic>
        <p:nvPicPr>
          <p:cNvPr id="15" name="Imagen 14">
            <a:extLst>
              <a:ext uri="{FF2B5EF4-FFF2-40B4-BE49-F238E27FC236}">
                <a16:creationId xmlns:a16="http://schemas.microsoft.com/office/drawing/2014/main" id="{EDA6F83E-92E1-B94F-BFAB-0D50774642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0141" y="3803447"/>
            <a:ext cx="1247744" cy="716610"/>
          </a:xfrm>
          <a:prstGeom prst="rect">
            <a:avLst/>
          </a:prstGeom>
        </p:spPr>
      </p:pic>
      <p:pic>
        <p:nvPicPr>
          <p:cNvPr id="17" name="Imagen 16">
            <a:extLst>
              <a:ext uri="{FF2B5EF4-FFF2-40B4-BE49-F238E27FC236}">
                <a16:creationId xmlns:a16="http://schemas.microsoft.com/office/drawing/2014/main" id="{48CAD62D-F7DD-8942-A1DA-F09C080D5E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4623" y="3687902"/>
            <a:ext cx="947700" cy="947700"/>
          </a:xfrm>
          <a:prstGeom prst="rect">
            <a:avLst/>
          </a:prstGeom>
        </p:spPr>
      </p:pic>
      <p:pic>
        <p:nvPicPr>
          <p:cNvPr id="19" name="Imagen 18">
            <a:extLst>
              <a:ext uri="{FF2B5EF4-FFF2-40B4-BE49-F238E27FC236}">
                <a16:creationId xmlns:a16="http://schemas.microsoft.com/office/drawing/2014/main" id="{3BA32F98-1F15-7C4A-BB95-BD9448152E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0141" y="2366728"/>
            <a:ext cx="1262891" cy="1262891"/>
          </a:xfrm>
          <a:prstGeom prst="rect">
            <a:avLst/>
          </a:prstGeom>
        </p:spPr>
      </p:pic>
      <p:pic>
        <p:nvPicPr>
          <p:cNvPr id="21" name="Imagen 20">
            <a:extLst>
              <a:ext uri="{FF2B5EF4-FFF2-40B4-BE49-F238E27FC236}">
                <a16:creationId xmlns:a16="http://schemas.microsoft.com/office/drawing/2014/main" id="{1F8B3496-C485-194C-A90B-09BFC0A2A5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6279" y="1166178"/>
            <a:ext cx="1247700" cy="1247700"/>
          </a:xfrm>
          <a:prstGeom prst="rect">
            <a:avLst/>
          </a:prstGeom>
        </p:spPr>
      </p:pic>
      <p:pic>
        <p:nvPicPr>
          <p:cNvPr id="23" name="Imagen 22">
            <a:extLst>
              <a:ext uri="{FF2B5EF4-FFF2-40B4-BE49-F238E27FC236}">
                <a16:creationId xmlns:a16="http://schemas.microsoft.com/office/drawing/2014/main" id="{D20979AC-BEF2-1E4B-BF18-3FAB903BAB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53869" y="1263704"/>
            <a:ext cx="942082" cy="942082"/>
          </a:xfrm>
          <a:prstGeom prst="rect">
            <a:avLst/>
          </a:prstGeom>
        </p:spPr>
      </p:pic>
      <p:pic>
        <p:nvPicPr>
          <p:cNvPr id="25" name="Imagen 24">
            <a:extLst>
              <a:ext uri="{FF2B5EF4-FFF2-40B4-BE49-F238E27FC236}">
                <a16:creationId xmlns:a16="http://schemas.microsoft.com/office/drawing/2014/main" id="{A1BFCC04-0F05-FA43-9A0D-F952666AB1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37296" y="1209541"/>
            <a:ext cx="996245" cy="996245"/>
          </a:xfrm>
          <a:prstGeom prst="rect">
            <a:avLst/>
          </a:prstGeom>
        </p:spPr>
      </p:pic>
      <p:pic>
        <p:nvPicPr>
          <p:cNvPr id="27" name="Imagen 26">
            <a:extLst>
              <a:ext uri="{FF2B5EF4-FFF2-40B4-BE49-F238E27FC236}">
                <a16:creationId xmlns:a16="http://schemas.microsoft.com/office/drawing/2014/main" id="{8AFB080C-0A7F-904F-8DC2-A7D0C53067E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5644" y="4759025"/>
            <a:ext cx="902883" cy="1327482"/>
          </a:xfrm>
          <a:prstGeom prst="rect">
            <a:avLst/>
          </a:prstGeom>
        </p:spPr>
      </p:pic>
      <p:pic>
        <p:nvPicPr>
          <p:cNvPr id="29" name="Imagen 28">
            <a:extLst>
              <a:ext uri="{FF2B5EF4-FFF2-40B4-BE49-F238E27FC236}">
                <a16:creationId xmlns:a16="http://schemas.microsoft.com/office/drawing/2014/main" id="{8A6FD1AE-06CF-7340-B789-90BD3BA7E70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26559" y="4758119"/>
            <a:ext cx="863023" cy="1117111"/>
          </a:xfrm>
          <a:prstGeom prst="rect">
            <a:avLst/>
          </a:prstGeom>
        </p:spPr>
      </p:pic>
      <p:sp>
        <p:nvSpPr>
          <p:cNvPr id="30" name="CuadroTexto 29">
            <a:extLst>
              <a:ext uri="{FF2B5EF4-FFF2-40B4-BE49-F238E27FC236}">
                <a16:creationId xmlns:a16="http://schemas.microsoft.com/office/drawing/2014/main" id="{6129C086-727F-9C42-806F-EED0622B5022}"/>
              </a:ext>
            </a:extLst>
          </p:cNvPr>
          <p:cNvSpPr txBox="1"/>
          <p:nvPr/>
        </p:nvSpPr>
        <p:spPr>
          <a:xfrm>
            <a:off x="8933541" y="445499"/>
            <a:ext cx="1768433" cy="369332"/>
          </a:xfrm>
          <a:prstGeom prst="rect">
            <a:avLst/>
          </a:prstGeom>
          <a:noFill/>
        </p:spPr>
        <p:txBody>
          <a:bodyPr wrap="none" rtlCol="0">
            <a:spAutoFit/>
          </a:bodyPr>
          <a:lstStyle/>
          <a:p>
            <a:r>
              <a:rPr lang="es-US" dirty="0">
                <a:solidFill>
                  <a:srgbClr val="000000"/>
                </a:solidFill>
              </a:rPr>
              <a:t>Our partners:</a:t>
            </a:r>
          </a:p>
        </p:txBody>
      </p:sp>
    </p:spTree>
    <p:extLst>
      <p:ext uri="{BB962C8B-B14F-4D97-AF65-F5344CB8AC3E}">
        <p14:creationId xmlns:p14="http://schemas.microsoft.com/office/powerpoint/2010/main" val="259727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l"/>
            <a:r>
              <a:rPr lang="en-US" sz="3100" dirty="0">
                <a:solidFill>
                  <a:schemeClr val="accent3"/>
                </a:solidFill>
              </a:rPr>
              <a:t>		      International </a:t>
            </a:r>
            <a:r>
              <a:rPr lang="en-US" sz="3100" dirty="0" err="1">
                <a:solidFill>
                  <a:schemeClr val="accent3"/>
                </a:solidFill>
              </a:rPr>
              <a:t>i</a:t>
            </a:r>
            <a:r>
              <a:rPr lang="en-US" sz="3100" dirty="0">
                <a:solidFill>
                  <a:schemeClr val="accent3"/>
                </a:solidFill>
              </a:rPr>
              <a:t>-Tree Academy </a:t>
            </a:r>
            <a:br>
              <a:rPr lang="en-US" sz="3100" dirty="0">
                <a:solidFill>
                  <a:schemeClr val="accent3"/>
                </a:solidFill>
              </a:rPr>
            </a:br>
            <a:r>
              <a:rPr lang="en-US" sz="3100" dirty="0">
                <a:solidFill>
                  <a:schemeClr val="accent3"/>
                </a:solidFill>
              </a:rPr>
              <a:t>		                 </a:t>
            </a:r>
            <a:r>
              <a:rPr lang="en-US" sz="3100" dirty="0" err="1">
                <a:solidFill>
                  <a:schemeClr val="accent3"/>
                </a:solidFill>
              </a:rPr>
              <a:t>i</a:t>
            </a:r>
            <a:r>
              <a:rPr lang="en-US" sz="3100" dirty="0">
                <a:solidFill>
                  <a:schemeClr val="accent3"/>
                </a:solidFill>
              </a:rPr>
              <a:t>-Tree Action Plan</a:t>
            </a:r>
          </a:p>
        </p:txBody>
      </p:sp>
      <p:sp>
        <p:nvSpPr>
          <p:cNvPr id="3" name="Content Placeholder 2"/>
          <p:cNvSpPr>
            <a:spLocks noGrp="1"/>
          </p:cNvSpPr>
          <p:nvPr>
            <p:ph idx="1"/>
          </p:nvPr>
        </p:nvSpPr>
        <p:spPr>
          <a:xfrm>
            <a:off x="79073" y="1708030"/>
            <a:ext cx="4936810" cy="5020574"/>
          </a:xfrm>
          <a:noFill/>
        </p:spPr>
        <p:style>
          <a:lnRef idx="1">
            <a:schemeClr val="accent1"/>
          </a:lnRef>
          <a:fillRef idx="3">
            <a:schemeClr val="accent1"/>
          </a:fillRef>
          <a:effectRef idx="2">
            <a:schemeClr val="accent1"/>
          </a:effectRef>
          <a:fontRef idx="minor">
            <a:schemeClr val="lt1"/>
          </a:fontRef>
        </p:style>
        <p:txBody>
          <a:bodyPr>
            <a:normAutofit fontScale="70000" lnSpcReduction="20000"/>
          </a:bodyPr>
          <a:lstStyle/>
          <a:p>
            <a:pPr marL="0" indent="0">
              <a:buNone/>
            </a:pPr>
            <a:r>
              <a:rPr lang="en-US" sz="2000" dirty="0">
                <a:solidFill>
                  <a:schemeClr val="tx1"/>
                </a:solidFill>
              </a:rPr>
              <a:t>1.Briefly state the objective for your </a:t>
            </a:r>
            <a:r>
              <a:rPr lang="en-US" sz="2000" dirty="0" err="1">
                <a:solidFill>
                  <a:schemeClr val="tx1"/>
                </a:solidFill>
              </a:rPr>
              <a:t>i</a:t>
            </a:r>
            <a:r>
              <a:rPr lang="en-US" sz="2000" dirty="0">
                <a:solidFill>
                  <a:schemeClr val="tx1"/>
                </a:solidFill>
              </a:rPr>
              <a:t>-Tree Action Plan or </a:t>
            </a:r>
            <a:r>
              <a:rPr lang="en-US" sz="2000" dirty="0" err="1">
                <a:solidFill>
                  <a:schemeClr val="tx1"/>
                </a:solidFill>
              </a:rPr>
              <a:t>i</a:t>
            </a:r>
            <a:r>
              <a:rPr lang="en-US" sz="2000" dirty="0">
                <a:solidFill>
                  <a:schemeClr val="tx1"/>
                </a:solidFill>
              </a:rPr>
              <a:t>-Tree project idea.</a:t>
            </a:r>
          </a:p>
          <a:p>
            <a:pPr marL="0" indent="0">
              <a:buNone/>
            </a:pPr>
            <a:r>
              <a:rPr lang="en-US" sz="2000" dirty="0">
                <a:solidFill>
                  <a:schemeClr val="accent6">
                    <a:lumMod val="75000"/>
                  </a:schemeClr>
                </a:solidFill>
              </a:rPr>
              <a:t>My objective is to identify and analyze the value of trees lost in Heliopolis Neighborhood in Cairo during the past 5 years (using historical assessment) due to governmental approach to solve traffic issues, and use such data to raise awareness about the benefits and importance of urban trees and green spaces (different layers of target groups).</a:t>
            </a:r>
          </a:p>
          <a:p>
            <a:pPr marL="0" indent="0">
              <a:buNone/>
            </a:pPr>
            <a:endParaRPr lang="fr-FR" sz="2000" dirty="0">
              <a:solidFill>
                <a:schemeClr val="tx1"/>
              </a:solidFill>
            </a:endParaRPr>
          </a:p>
          <a:p>
            <a:pPr marL="0" indent="0">
              <a:buNone/>
            </a:pPr>
            <a:endParaRPr lang="fr-FR" sz="2000" dirty="0">
              <a:solidFill>
                <a:schemeClr val="tx1"/>
              </a:solidFill>
            </a:endParaRPr>
          </a:p>
          <a:p>
            <a:pPr marL="0" indent="0">
              <a:buNone/>
            </a:pPr>
            <a:r>
              <a:rPr lang="fr-FR" sz="2000" dirty="0">
                <a:solidFill>
                  <a:schemeClr val="tx1"/>
                </a:solidFill>
              </a:rPr>
              <a:t>2. </a:t>
            </a:r>
            <a:r>
              <a:rPr lang="fr-FR" sz="2000" dirty="0" err="1">
                <a:solidFill>
                  <a:schemeClr val="tx1"/>
                </a:solidFill>
              </a:rPr>
              <a:t>What</a:t>
            </a:r>
            <a:r>
              <a:rPr lang="fr-FR" sz="2000" dirty="0">
                <a:solidFill>
                  <a:schemeClr val="tx1"/>
                </a:solidFill>
              </a:rPr>
              <a:t> issue(s) or </a:t>
            </a:r>
            <a:r>
              <a:rPr lang="fr-FR" sz="2000" dirty="0" err="1">
                <a:solidFill>
                  <a:schemeClr val="tx1"/>
                </a:solidFill>
              </a:rPr>
              <a:t>opportunity</a:t>
            </a:r>
            <a:r>
              <a:rPr lang="fr-FR" sz="2000" dirty="0">
                <a:solidFill>
                  <a:schemeClr val="tx1"/>
                </a:solidFill>
              </a:rPr>
              <a:t> </a:t>
            </a:r>
            <a:r>
              <a:rPr lang="fr-FR" sz="2000" dirty="0" err="1">
                <a:solidFill>
                  <a:schemeClr val="tx1"/>
                </a:solidFill>
              </a:rPr>
              <a:t>will</a:t>
            </a:r>
            <a:r>
              <a:rPr lang="fr-FR" sz="2000" dirty="0">
                <a:solidFill>
                  <a:schemeClr val="tx1"/>
                </a:solidFill>
              </a:rPr>
              <a:t> </a:t>
            </a:r>
            <a:r>
              <a:rPr lang="fr-FR" sz="2000" dirty="0" err="1">
                <a:solidFill>
                  <a:schemeClr val="tx1"/>
                </a:solidFill>
              </a:rPr>
              <a:t>your</a:t>
            </a:r>
            <a:r>
              <a:rPr lang="fr-FR" sz="2000" dirty="0">
                <a:solidFill>
                  <a:schemeClr val="tx1"/>
                </a:solidFill>
              </a:rPr>
              <a:t> plan help </a:t>
            </a:r>
            <a:r>
              <a:rPr lang="fr-FR" sz="2000" dirty="0" err="1">
                <a:solidFill>
                  <a:schemeClr val="tx1"/>
                </a:solidFill>
              </a:rPr>
              <a:t>address</a:t>
            </a:r>
            <a:r>
              <a:rPr lang="fr-FR" sz="2000" dirty="0">
                <a:solidFill>
                  <a:schemeClr val="tx1"/>
                </a:solidFill>
              </a:rPr>
              <a:t>?</a:t>
            </a:r>
          </a:p>
          <a:p>
            <a:pPr marL="0" indent="0">
              <a:buNone/>
            </a:pPr>
            <a:endParaRPr lang="fr-FR" sz="2000" dirty="0">
              <a:solidFill>
                <a:schemeClr val="tx1"/>
              </a:solidFill>
            </a:endParaRPr>
          </a:p>
          <a:p>
            <a:pPr marL="0" indent="0">
              <a:buNone/>
            </a:pPr>
            <a:r>
              <a:rPr lang="en-US" sz="2100" dirty="0">
                <a:solidFill>
                  <a:schemeClr val="accent6">
                    <a:lumMod val="75000"/>
                  </a:schemeClr>
                </a:solidFill>
              </a:rPr>
              <a:t>-     Lack of green spaces/trees in Cairo</a:t>
            </a:r>
          </a:p>
          <a:p>
            <a:pPr>
              <a:buFontTx/>
              <a:buChar char="-"/>
            </a:pPr>
            <a:r>
              <a:rPr lang="en-US" sz="2100" dirty="0">
                <a:solidFill>
                  <a:schemeClr val="accent6">
                    <a:lumMod val="75000"/>
                  </a:schemeClr>
                </a:solidFill>
              </a:rPr>
              <a:t>Change the local mindset into realizing the potential/value of trees</a:t>
            </a:r>
          </a:p>
          <a:p>
            <a:pPr>
              <a:buFontTx/>
              <a:buChar char="-"/>
            </a:pPr>
            <a:r>
              <a:rPr lang="en-US" sz="2100" dirty="0">
                <a:solidFill>
                  <a:schemeClr val="accent6">
                    <a:lumMod val="75000"/>
                  </a:schemeClr>
                </a:solidFill>
              </a:rPr>
              <a:t>Change the decision makers perspective towards their approach “ grey urban transformation” </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3. What </a:t>
            </a:r>
            <a:r>
              <a:rPr lang="en-US" sz="2000" dirty="0" err="1">
                <a:solidFill>
                  <a:schemeClr val="tx1"/>
                </a:solidFill>
              </a:rPr>
              <a:t>i</a:t>
            </a:r>
            <a:r>
              <a:rPr lang="en-US" sz="2000" dirty="0">
                <a:solidFill>
                  <a:schemeClr val="tx1"/>
                </a:solidFill>
              </a:rPr>
              <a:t>-Tree tool(s) do you plan to use?</a:t>
            </a:r>
          </a:p>
          <a:p>
            <a:pPr marL="0" indent="0">
              <a:buNone/>
            </a:pPr>
            <a:endParaRPr lang="en-US" sz="2000" dirty="0">
              <a:solidFill>
                <a:schemeClr val="tx1"/>
              </a:solidFill>
            </a:endParaRPr>
          </a:p>
          <a:p>
            <a:pPr marL="0" indent="0">
              <a:buNone/>
            </a:pPr>
            <a:r>
              <a:rPr lang="en-US" sz="2100" dirty="0">
                <a:solidFill>
                  <a:schemeClr val="accent6">
                    <a:lumMod val="75000"/>
                  </a:schemeClr>
                </a:solidFill>
              </a:rPr>
              <a:t>I tree Canopy</a:t>
            </a:r>
          </a:p>
          <a:p>
            <a:pPr marL="0" indent="0">
              <a:buNone/>
            </a:pPr>
            <a:endParaRPr lang="en-US" dirty="0">
              <a:solidFill>
                <a:srgbClr val="000000"/>
              </a:solidFill>
            </a:endParaRPr>
          </a:p>
          <a:p>
            <a:pPr marL="514350" indent="-514350">
              <a:buFont typeface="+mj-lt"/>
              <a:buAutoNum type="arabicPeriod"/>
            </a:pPr>
            <a:endParaRPr lang="en-US" dirty="0">
              <a:solidFill>
                <a:srgbClr val="000000"/>
              </a:solidFill>
            </a:endParaRPr>
          </a:p>
        </p:txBody>
      </p:sp>
      <p:sp>
        <p:nvSpPr>
          <p:cNvPr id="5" name="Rectangle 4">
            <a:extLst>
              <a:ext uri="{FF2B5EF4-FFF2-40B4-BE49-F238E27FC236}">
                <a16:creationId xmlns:a16="http://schemas.microsoft.com/office/drawing/2014/main" id="{2832D0C6-5500-4488-8D76-39B2C5293130}"/>
              </a:ext>
            </a:extLst>
          </p:cNvPr>
          <p:cNvSpPr/>
          <p:nvPr/>
        </p:nvSpPr>
        <p:spPr>
          <a:xfrm>
            <a:off x="10363200" y="0"/>
            <a:ext cx="1828800" cy="158467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Your Photo</a:t>
            </a:r>
          </a:p>
        </p:txBody>
      </p:sp>
      <p:sp>
        <p:nvSpPr>
          <p:cNvPr id="6" name="Rectangle 5">
            <a:extLst>
              <a:ext uri="{FF2B5EF4-FFF2-40B4-BE49-F238E27FC236}">
                <a16:creationId xmlns:a16="http://schemas.microsoft.com/office/drawing/2014/main" id="{2832D0C6-5500-4488-8D76-39B2C5293130}"/>
              </a:ext>
            </a:extLst>
          </p:cNvPr>
          <p:cNvSpPr/>
          <p:nvPr/>
        </p:nvSpPr>
        <p:spPr>
          <a:xfrm>
            <a:off x="0" y="0"/>
            <a:ext cx="1828800" cy="158467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Abdallah Tawfic</a:t>
            </a:r>
          </a:p>
          <a:p>
            <a:pPr algn="ctr"/>
            <a:r>
              <a:rPr lang="en-US" sz="1600" dirty="0">
                <a:solidFill>
                  <a:srgbClr val="FFFFFF"/>
                </a:solidFill>
              </a:rPr>
              <a:t>Cairo, Egypt</a:t>
            </a:r>
          </a:p>
          <a:p>
            <a:pPr algn="ctr"/>
            <a:r>
              <a:rPr lang="en-US" sz="1600" dirty="0">
                <a:solidFill>
                  <a:srgbClr val="FFFFFF"/>
                </a:solidFill>
              </a:rPr>
              <a:t>Urban Greens Egypt</a:t>
            </a:r>
          </a:p>
        </p:txBody>
      </p:sp>
      <p:sp>
        <p:nvSpPr>
          <p:cNvPr id="4" name="TextBox 3"/>
          <p:cNvSpPr txBox="1"/>
          <p:nvPr/>
        </p:nvSpPr>
        <p:spPr>
          <a:xfrm>
            <a:off x="5943600" y="3810000"/>
            <a:ext cx="3200400" cy="646331"/>
          </a:xfrm>
          <a:prstGeom prst="rect">
            <a:avLst/>
          </a:prstGeom>
          <a:noFill/>
        </p:spPr>
        <p:txBody>
          <a:bodyPr wrap="square" rtlCol="0">
            <a:spAutoFit/>
          </a:bodyPr>
          <a:lstStyle/>
          <a:p>
            <a:pPr algn="ctr"/>
            <a:r>
              <a:rPr lang="en-US" dirty="0">
                <a:solidFill>
                  <a:srgbClr val="000000"/>
                </a:solidFill>
              </a:rPr>
              <a:t>Images or Support content </a:t>
            </a:r>
          </a:p>
        </p:txBody>
      </p:sp>
      <p:pic>
        <p:nvPicPr>
          <p:cNvPr id="8" name="Picture 7">
            <a:extLst>
              <a:ext uri="{FF2B5EF4-FFF2-40B4-BE49-F238E27FC236}">
                <a16:creationId xmlns:a16="http://schemas.microsoft.com/office/drawing/2014/main" id="{23BD58B6-BC12-4619-8D4E-ED81E0EA7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1262" y="13166"/>
            <a:ext cx="1592675" cy="1594799"/>
          </a:xfrm>
          <a:prstGeom prst="rect">
            <a:avLst/>
          </a:prstGeom>
        </p:spPr>
      </p:pic>
      <p:pic>
        <p:nvPicPr>
          <p:cNvPr id="10" name="Picture 9">
            <a:extLst>
              <a:ext uri="{FF2B5EF4-FFF2-40B4-BE49-F238E27FC236}">
                <a16:creationId xmlns:a16="http://schemas.microsoft.com/office/drawing/2014/main" id="{900E3174-8FD1-4280-AA7C-AC74B22188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98"/>
          <a:stretch/>
        </p:blipFill>
        <p:spPr>
          <a:xfrm>
            <a:off x="5170859" y="1708030"/>
            <a:ext cx="4010519" cy="5113668"/>
          </a:xfrm>
          <a:prstGeom prst="rect">
            <a:avLst/>
          </a:prstGeom>
        </p:spPr>
      </p:pic>
      <p:pic>
        <p:nvPicPr>
          <p:cNvPr id="14" name="Picture 13">
            <a:extLst>
              <a:ext uri="{FF2B5EF4-FFF2-40B4-BE49-F238E27FC236}">
                <a16:creationId xmlns:a16="http://schemas.microsoft.com/office/drawing/2014/main" id="{18154287-FAC8-475F-A212-861E292DC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992" y="1765252"/>
            <a:ext cx="2904945" cy="4906130"/>
          </a:xfrm>
          <a:prstGeom prst="rect">
            <a:avLst/>
          </a:prstGeom>
        </p:spPr>
      </p:pic>
    </p:spTree>
    <p:extLst>
      <p:ext uri="{BB962C8B-B14F-4D97-AF65-F5344CB8AC3E}">
        <p14:creationId xmlns:p14="http://schemas.microsoft.com/office/powerpoint/2010/main" val="273871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77" y="367145"/>
            <a:ext cx="5415009" cy="6354763"/>
          </a:xfrm>
          <a:noFill/>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marL="0" indent="0">
              <a:buNone/>
            </a:pPr>
            <a:r>
              <a:rPr lang="en-US" sz="2000" dirty="0">
                <a:solidFill>
                  <a:schemeClr val="tx1"/>
                </a:solidFill>
              </a:rPr>
              <a:t>Briefly describe planned actions or next steps  </a:t>
            </a:r>
          </a:p>
          <a:p>
            <a:pPr marL="0" indent="0">
              <a:buNone/>
            </a:pPr>
            <a:r>
              <a:rPr lang="en-US" sz="2000" dirty="0">
                <a:solidFill>
                  <a:schemeClr val="accent2">
                    <a:lumMod val="75000"/>
                  </a:schemeClr>
                </a:solidFill>
              </a:rPr>
              <a:t>1- Identify the focus area (baseline data)</a:t>
            </a:r>
          </a:p>
          <a:p>
            <a:pPr marL="0" indent="0">
              <a:buNone/>
            </a:pPr>
            <a:r>
              <a:rPr lang="en-US" sz="2000" dirty="0">
                <a:solidFill>
                  <a:schemeClr val="accent2">
                    <a:lumMod val="75000"/>
                  </a:schemeClr>
                </a:solidFill>
              </a:rPr>
              <a:t>2- data collection</a:t>
            </a:r>
          </a:p>
          <a:p>
            <a:pPr marL="0" indent="0">
              <a:buNone/>
            </a:pPr>
            <a:r>
              <a:rPr lang="en-US" sz="2000" dirty="0">
                <a:solidFill>
                  <a:schemeClr val="accent2">
                    <a:lumMod val="75000"/>
                  </a:schemeClr>
                </a:solidFill>
              </a:rPr>
              <a:t>3-project setup</a:t>
            </a:r>
          </a:p>
          <a:p>
            <a:pPr marL="0" indent="0">
              <a:buNone/>
            </a:pPr>
            <a:r>
              <a:rPr lang="en-US" sz="2000" dirty="0">
                <a:solidFill>
                  <a:schemeClr val="accent2">
                    <a:lumMod val="75000"/>
                  </a:schemeClr>
                </a:solidFill>
              </a:rPr>
              <a:t>4- Processing, results, analysis and reporting</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Who are key partners?</a:t>
            </a:r>
          </a:p>
          <a:p>
            <a:pPr marL="0" indent="0">
              <a:buNone/>
            </a:pPr>
            <a:r>
              <a:rPr lang="en-US" sz="2000" dirty="0">
                <a:solidFill>
                  <a:schemeClr val="accent2">
                    <a:lumMod val="75000"/>
                  </a:schemeClr>
                </a:solidFill>
              </a:rPr>
              <a:t>- Local district representatives</a:t>
            </a:r>
          </a:p>
          <a:p>
            <a:pPr marL="0" indent="0">
              <a:buNone/>
            </a:pPr>
            <a:r>
              <a:rPr lang="en-US" sz="2000" dirty="0">
                <a:solidFill>
                  <a:schemeClr val="accent2">
                    <a:lumMod val="75000"/>
                  </a:schemeClr>
                </a:solidFill>
              </a:rPr>
              <a:t>- Active Members of different Heliopolis communities ( social clubs – rotary Heliopolis – activists- influencers..</a:t>
            </a:r>
            <a:r>
              <a:rPr lang="en-US" sz="2000" dirty="0" err="1">
                <a:solidFill>
                  <a:schemeClr val="accent2">
                    <a:lumMod val="75000"/>
                  </a:schemeClr>
                </a:solidFill>
              </a:rPr>
              <a:t>etc</a:t>
            </a:r>
            <a:r>
              <a:rPr lang="en-US" sz="2000" dirty="0">
                <a:solidFill>
                  <a:schemeClr val="accent2">
                    <a:lumMod val="75000"/>
                  </a:schemeClr>
                </a:solidFill>
              </a:rPr>
              <a:t>)</a:t>
            </a:r>
          </a:p>
          <a:p>
            <a:pPr marL="0" indent="0">
              <a:buNone/>
            </a:pPr>
            <a:r>
              <a:rPr lang="en-US" sz="2000" dirty="0">
                <a:solidFill>
                  <a:schemeClr val="tx1"/>
                </a:solidFill>
              </a:rPr>
              <a:t>- </a:t>
            </a:r>
            <a:r>
              <a:rPr lang="en-US" sz="2000" dirty="0">
                <a:solidFill>
                  <a:schemeClr val="accent2">
                    <a:lumMod val="75000"/>
                  </a:schemeClr>
                </a:solidFill>
              </a:rPr>
              <a:t>Academics interested in supporting in/expanding the model </a:t>
            </a:r>
          </a:p>
          <a:p>
            <a:pPr marL="0" indent="0">
              <a:buNone/>
            </a:pPr>
            <a:endParaRPr lang="en-US" sz="2000" dirty="0">
              <a:solidFill>
                <a:schemeClr val="tx1"/>
              </a:solidFill>
            </a:endParaRPr>
          </a:p>
          <a:p>
            <a:pPr marL="0" indent="0">
              <a:buNone/>
            </a:pPr>
            <a:r>
              <a:rPr lang="en-US" sz="2000" dirty="0">
                <a:solidFill>
                  <a:schemeClr val="tx1"/>
                </a:solidFill>
              </a:rPr>
              <a:t>What resources are needed?</a:t>
            </a:r>
          </a:p>
          <a:p>
            <a:pPr marL="0" indent="0">
              <a:buNone/>
            </a:pPr>
            <a:r>
              <a:rPr lang="en-US" sz="2000" dirty="0">
                <a:solidFill>
                  <a:schemeClr val="accent2">
                    <a:lumMod val="75000"/>
                  </a:schemeClr>
                </a:solidFill>
              </a:rPr>
              <a:t>-Google Earth /images of the neighborhood throughout the transformation phase</a:t>
            </a:r>
          </a:p>
          <a:p>
            <a:pPr marL="0" indent="0">
              <a:buNone/>
            </a:pPr>
            <a:r>
              <a:rPr lang="en-US" sz="2000" dirty="0">
                <a:solidFill>
                  <a:schemeClr val="accent2">
                    <a:lumMod val="75000"/>
                  </a:schemeClr>
                </a:solidFill>
              </a:rPr>
              <a:t>-Maps/drawings of the recent development</a:t>
            </a:r>
          </a:p>
          <a:p>
            <a:pPr marL="0" indent="0">
              <a:buNone/>
            </a:pPr>
            <a:endParaRPr lang="en-US" sz="2000" dirty="0">
              <a:solidFill>
                <a:schemeClr val="tx1"/>
              </a:solidFill>
            </a:endParaRPr>
          </a:p>
          <a:p>
            <a:pPr marL="0" indent="0">
              <a:buNone/>
            </a:pPr>
            <a:r>
              <a:rPr lang="en-US" sz="2000" dirty="0">
                <a:solidFill>
                  <a:schemeClr val="tx1"/>
                </a:solidFill>
              </a:rPr>
              <a:t>What obstacles, challenges do you anticipate?</a:t>
            </a:r>
          </a:p>
          <a:p>
            <a:pPr>
              <a:buFontTx/>
              <a:buChar char="-"/>
            </a:pPr>
            <a:r>
              <a:rPr lang="en-US" sz="2000" dirty="0">
                <a:solidFill>
                  <a:schemeClr val="accent2">
                    <a:lumMod val="75000"/>
                  </a:schemeClr>
                </a:solidFill>
              </a:rPr>
              <a:t>Lack of data (types of trees..</a:t>
            </a:r>
            <a:r>
              <a:rPr lang="en-US" sz="2000" dirty="0" err="1">
                <a:solidFill>
                  <a:schemeClr val="accent2">
                    <a:lumMod val="75000"/>
                  </a:schemeClr>
                </a:solidFill>
              </a:rPr>
              <a:t>etc</a:t>
            </a:r>
            <a:r>
              <a:rPr lang="en-US" sz="2000" dirty="0">
                <a:solidFill>
                  <a:schemeClr val="accent2">
                    <a:lumMod val="75000"/>
                  </a:schemeClr>
                </a:solidFill>
              </a:rPr>
              <a:t>.)</a:t>
            </a:r>
          </a:p>
          <a:p>
            <a:pPr>
              <a:buFontTx/>
              <a:buChar char="-"/>
            </a:pPr>
            <a:r>
              <a:rPr lang="en-US" sz="2000" dirty="0">
                <a:solidFill>
                  <a:schemeClr val="accent2">
                    <a:lumMod val="75000"/>
                  </a:schemeClr>
                </a:solidFill>
              </a:rPr>
              <a:t>Local authorities not willing to collaborate in sharing information (if needed)</a:t>
            </a:r>
          </a:p>
          <a:p>
            <a:pPr>
              <a:buFontTx/>
              <a:buChar char="-"/>
            </a:pPr>
            <a:r>
              <a:rPr lang="en-US" sz="2000" dirty="0">
                <a:solidFill>
                  <a:schemeClr val="accent2">
                    <a:lumMod val="75000"/>
                  </a:schemeClr>
                </a:solidFill>
              </a:rPr>
              <a:t>Unclear aerial images before development</a:t>
            </a:r>
          </a:p>
          <a:p>
            <a:pPr marL="0" indent="0">
              <a:buNone/>
            </a:pPr>
            <a:endParaRPr lang="en-US" dirty="0">
              <a:solidFill>
                <a:srgbClr val="000000"/>
              </a:solidFill>
            </a:endParaRPr>
          </a:p>
        </p:txBody>
      </p:sp>
      <p:pic>
        <p:nvPicPr>
          <p:cNvPr id="4" name="Picture 3">
            <a:extLst>
              <a:ext uri="{FF2B5EF4-FFF2-40B4-BE49-F238E27FC236}">
                <a16:creationId xmlns:a16="http://schemas.microsoft.com/office/drawing/2014/main" id="{F533E20C-DA70-4BCB-ABC8-3993F8B57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7622"/>
            <a:ext cx="6353356" cy="6544286"/>
          </a:xfrm>
          <a:prstGeom prst="rect">
            <a:avLst/>
          </a:prstGeom>
        </p:spPr>
      </p:pic>
    </p:spTree>
    <p:extLst>
      <p:ext uri="{BB962C8B-B14F-4D97-AF65-F5344CB8AC3E}">
        <p14:creationId xmlns:p14="http://schemas.microsoft.com/office/powerpoint/2010/main" val="1694853881"/>
      </p:ext>
    </p:extLst>
  </p:cSld>
  <p:clrMapOvr>
    <a:masterClrMapping/>
  </p:clrMapOvr>
</p:sld>
</file>

<file path=ppt/theme/theme1.xml><?xml version="1.0" encoding="utf-8"?>
<a:theme xmlns:a="http://schemas.openxmlformats.org/drawingml/2006/main" name="WideFormat_iTree">
  <a:themeElements>
    <a:clrScheme name="Generic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ic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lnDef>
  </a:objectDefaults>
  <a:extraClrSchemeLst>
    <a:extraClrScheme>
      <a:clrScheme name="Generic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ic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ic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ic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ic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ic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ic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ic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ic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ic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ic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ic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ideFormat_iTree" id="{D5934C7E-B2DE-4555-91C0-206D7DD4FB78}" vid="{65202F8B-D327-4C0D-8DFD-09A36E8419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25C3B01950D469B87473C5DBBF681" ma:contentTypeVersion="12" ma:contentTypeDescription="Create a new document." ma:contentTypeScope="" ma:versionID="cd30e013e0d8c320cc9a8a332dc79ac1">
  <xsd:schema xmlns:xsd="http://www.w3.org/2001/XMLSchema" xmlns:xs="http://www.w3.org/2001/XMLSchema" xmlns:p="http://schemas.microsoft.com/office/2006/metadata/properties" xmlns:ns2="9b0dc8de-85f9-47e2-b1af-58fdf2cc2785" xmlns:ns3="51cdb13b-1fe4-4f82-bed9-e4e17ae10be7" targetNamespace="http://schemas.microsoft.com/office/2006/metadata/properties" ma:root="true" ma:fieldsID="49d135a6c477c8822f99882ecd647c6b" ns2:_="" ns3:_="">
    <xsd:import namespace="9b0dc8de-85f9-47e2-b1af-58fdf2cc2785"/>
    <xsd:import namespace="51cdb13b-1fe4-4f82-bed9-e4e17ae10b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dc8de-85f9-47e2-b1af-58fdf2cc27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cdb13b-1fe4-4f82-bed9-e4e17ae10b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F15C93-8D31-42B7-A09D-CFC40155F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dc8de-85f9-47e2-b1af-58fdf2cc2785"/>
    <ds:schemaRef ds:uri="51cdb13b-1fe4-4f82-bed9-e4e17ae10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E75D72-67A7-438B-845C-C4908619BFC8}">
  <ds:schemaRefs>
    <ds:schemaRef ds:uri="http://schemas.microsoft.com/sharepoint/v3/contenttype/forms"/>
  </ds:schemaRefs>
</ds:datastoreItem>
</file>

<file path=customXml/itemProps3.xml><?xml version="1.0" encoding="utf-8"?>
<ds:datastoreItem xmlns:ds="http://schemas.openxmlformats.org/officeDocument/2006/customXml" ds:itemID="{87533B0B-9A5E-4366-AF96-BA49A519B90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15080</TotalTime>
  <Words>813</Words>
  <Application>Microsoft Office PowerPoint</Application>
  <PresentationFormat>Widescreen</PresentationFormat>
  <Paragraphs>129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Verdana</vt:lpstr>
      <vt:lpstr>Wingdings</vt:lpstr>
      <vt:lpstr>WideFormat_iTree</vt:lpstr>
      <vt:lpstr>International i-Tree Academy  i-Tree Action Plan</vt:lpstr>
      <vt:lpstr>PowerPoint Presentation</vt:lpstr>
      <vt:lpstr>        International i-Tree Academy                     i-Tree Action Plan</vt:lpstr>
      <vt:lpstr>PowerPoint Presentation</vt:lpstr>
      <vt:lpstr>        International i-Tree Academy                     i-Tree Action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Henning, Jason;Al.Zelaya@davey.com</dc:creator>
  <cp:lastModifiedBy>Henning, Jason</cp:lastModifiedBy>
  <cp:revision>635</cp:revision>
  <cp:lastPrinted>2020-10-14T12:13:32Z</cp:lastPrinted>
  <dcterms:created xsi:type="dcterms:W3CDTF">2019-01-14T12:39:27Z</dcterms:created>
  <dcterms:modified xsi:type="dcterms:W3CDTF">2022-11-29T18:30:02Z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0x010100C7625C3B01950D469B87473C5DBBF681</vt:lpwstr>
  </property>
</Properties>
</file>