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tif" ContentType="image/jpe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8"/>
  </p:notesMasterIdLst>
  <p:sldIdLst>
    <p:sldId id="2445" r:id="rId5"/>
    <p:sldId id="2446" r:id="rId6"/>
    <p:sldId id="2447" r:id="rId7"/>
  </p:sldIdLst>
  <p:sldSz cx="12192000" cy="6858000"/>
  <p:notesSz cx="6888163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996633"/>
    <a:srgbClr val="FF9900"/>
    <a:srgbClr val="0033CC"/>
    <a:srgbClr val="800000"/>
    <a:srgbClr val="990000"/>
    <a:srgbClr val="FFCC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93" autoAdjust="0"/>
    <p:restoredTop sz="95394" autoAdjust="0"/>
  </p:normalViewPr>
  <p:slideViewPr>
    <p:cSldViewPr snapToGrid="0">
      <p:cViewPr>
        <p:scale>
          <a:sx n="72" d="100"/>
          <a:sy n="72" d="100"/>
        </p:scale>
        <p:origin x="1016" y="108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-22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471054"/>
          </a:xfrm>
          <a:prstGeom prst="rect">
            <a:avLst/>
          </a:prstGeom>
        </p:spPr>
        <p:txBody>
          <a:bodyPr vert="horz" lIns="92990" tIns="46494" rIns="92990" bIns="46494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471054"/>
          </a:xfrm>
          <a:prstGeom prst="rect">
            <a:avLst/>
          </a:prstGeom>
        </p:spPr>
        <p:txBody>
          <a:bodyPr vert="horz" lIns="92990" tIns="46494" rIns="92990" bIns="46494" rtlCol="0"/>
          <a:lstStyle>
            <a:lvl1pPr algn="r">
              <a:defRPr sz="1300"/>
            </a:lvl1pPr>
          </a:lstStyle>
          <a:p>
            <a:fld id="{FCD6624A-90C5-402C-BFD1-60AFF49C63CB}" type="datetimeFigureOut">
              <a:rPr lang="en-US" smtClean="0"/>
              <a:t>12/9/21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28650" y="1173163"/>
            <a:ext cx="5630863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90" tIns="46494" rIns="92990" bIns="4649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518203"/>
            <a:ext cx="5510530" cy="3696713"/>
          </a:xfrm>
          <a:prstGeom prst="rect">
            <a:avLst/>
          </a:prstGeom>
        </p:spPr>
        <p:txBody>
          <a:bodyPr vert="horz" lIns="92990" tIns="46494" rIns="92990" bIns="46494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2984871" cy="471053"/>
          </a:xfrm>
          <a:prstGeom prst="rect">
            <a:avLst/>
          </a:prstGeom>
        </p:spPr>
        <p:txBody>
          <a:bodyPr vert="horz" lIns="92990" tIns="46494" rIns="92990" bIns="46494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8" y="8917422"/>
            <a:ext cx="2984871" cy="471053"/>
          </a:xfrm>
          <a:prstGeom prst="rect">
            <a:avLst/>
          </a:prstGeom>
        </p:spPr>
        <p:txBody>
          <a:bodyPr vert="horz" lIns="92990" tIns="46494" rIns="92990" bIns="46494" rtlCol="0" anchor="b"/>
          <a:lstStyle>
            <a:lvl1pPr algn="r">
              <a:defRPr sz="1300"/>
            </a:lvl1pPr>
          </a:lstStyle>
          <a:p>
            <a:fld id="{14E3D62E-C8C3-4C7C-983B-1068471228A2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153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9110AA-EA06-4243-85FD-7B842451BF9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328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9110AA-EA06-4243-85FD-7B842451BF9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8682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9110AA-EA06-4243-85FD-7B842451BF9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785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957295"/>
            <a:ext cx="10363200" cy="646331"/>
          </a:xfrm>
        </p:spPr>
        <p:txBody>
          <a:bodyPr>
            <a:spAutoFit/>
          </a:bodyPr>
          <a:lstStyle>
            <a:lvl1pPr algn="r">
              <a:defRPr sz="36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14400" y="3733800"/>
            <a:ext cx="10363200" cy="17526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2400" i="1" baseline="0"/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854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>
            <a:lvl1pPr>
              <a:defRPr sz="32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1066800"/>
            <a:ext cx="11785600" cy="51054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800">
                <a:effectLst/>
              </a:defRPr>
            </a:lvl1pPr>
            <a:lvl2pPr>
              <a:buClrTx/>
              <a:defRPr sz="2400">
                <a:effectLst/>
              </a:defRPr>
            </a:lvl2pPr>
            <a:lvl3pPr>
              <a:buClrTx/>
              <a:defRPr sz="2000">
                <a:effectLst/>
              </a:defRPr>
            </a:lvl3pPr>
            <a:lvl4pPr>
              <a:buClrTx/>
              <a:defRPr sz="1800">
                <a:effectLst/>
              </a:defRPr>
            </a:lvl4pPr>
            <a:lvl5pPr>
              <a:buClrTx/>
              <a:defRPr sz="1800">
                <a:effectLst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377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3200" y="914400"/>
            <a:ext cx="5791200" cy="5257800"/>
          </a:xfrm>
        </p:spPr>
        <p:txBody>
          <a:bodyPr/>
          <a:lstStyle>
            <a:lvl1pPr>
              <a:defRPr sz="2800">
                <a:effectLst/>
              </a:defRPr>
            </a:lvl1pPr>
            <a:lvl2pPr>
              <a:defRPr sz="2400">
                <a:effectLst/>
              </a:defRPr>
            </a:lvl2pPr>
            <a:lvl3pPr>
              <a:defRPr sz="2000">
                <a:effectLst/>
              </a:defRPr>
            </a:lvl3pPr>
            <a:lvl4pPr>
              <a:defRPr sz="1800">
                <a:effectLst/>
              </a:defRPr>
            </a:lvl4pPr>
            <a:lvl5pPr>
              <a:defRPr sz="1800">
                <a:effectLst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791200" cy="5257800"/>
          </a:xfrm>
        </p:spPr>
        <p:txBody>
          <a:bodyPr/>
          <a:lstStyle>
            <a:lvl1pPr>
              <a:defRPr sz="2800">
                <a:effectLst/>
              </a:defRPr>
            </a:lvl1pPr>
            <a:lvl2pPr>
              <a:defRPr sz="2400">
                <a:effectLst/>
              </a:defRPr>
            </a:lvl2pPr>
            <a:lvl3pPr>
              <a:defRPr sz="2000">
                <a:effectLst/>
              </a:defRPr>
            </a:lvl3pPr>
            <a:lvl4pPr>
              <a:defRPr sz="1800">
                <a:effectLst/>
              </a:defRPr>
            </a:lvl4pPr>
            <a:lvl5pPr>
              <a:defRPr sz="1800">
                <a:effectLst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524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985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7376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/>
          <a:lstStyle>
            <a:lvl1pPr algn="l">
              <a:defRPr sz="20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587067" cy="5853113"/>
          </a:xfrm>
        </p:spPr>
        <p:txBody>
          <a:bodyPr/>
          <a:lstStyle>
            <a:lvl1pPr>
              <a:defRPr sz="2800">
                <a:effectLst/>
              </a:defRPr>
            </a:lvl1pPr>
            <a:lvl2pPr>
              <a:defRPr sz="2400">
                <a:effectLst/>
              </a:defRPr>
            </a:lvl2pPr>
            <a:lvl3pPr>
              <a:defRPr sz="2000">
                <a:effectLst/>
              </a:defRPr>
            </a:lvl3pPr>
            <a:lvl4pPr>
              <a:defRPr sz="1800">
                <a:effectLst/>
              </a:defRPr>
            </a:lvl4pPr>
            <a:lvl5pPr>
              <a:defRPr sz="1800">
                <a:effectLst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43467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76200"/>
            <a:ext cx="11176000" cy="762000"/>
          </a:xfrm>
        </p:spPr>
        <p:txBody>
          <a:bodyPr/>
          <a:lstStyle>
            <a:lvl1pPr>
              <a:defRPr sz="32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3200" y="914400"/>
            <a:ext cx="5791200" cy="5257800"/>
          </a:xfrm>
        </p:spPr>
        <p:txBody>
          <a:bodyPr/>
          <a:lstStyle>
            <a:lvl1pPr>
              <a:defRPr sz="2800">
                <a:effectLst/>
              </a:defRPr>
            </a:lvl1pPr>
            <a:lvl2pPr>
              <a:defRPr sz="2400">
                <a:effectLst/>
              </a:defRPr>
            </a:lvl2pPr>
            <a:lvl3pPr>
              <a:defRPr sz="2000">
                <a:effectLst/>
              </a:defRPr>
            </a:lvl3pPr>
            <a:lvl4pPr>
              <a:defRPr sz="1800">
                <a:effectLst/>
              </a:defRPr>
            </a:lvl4pPr>
            <a:lvl5pPr>
              <a:defRPr sz="1800">
                <a:effectLst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914400"/>
            <a:ext cx="5791200" cy="2552700"/>
          </a:xfrm>
        </p:spPr>
        <p:txBody>
          <a:bodyPr/>
          <a:lstStyle>
            <a:lvl1pPr>
              <a:defRPr sz="2800">
                <a:effectLst/>
              </a:defRPr>
            </a:lvl1pPr>
            <a:lvl2pPr>
              <a:defRPr sz="2400">
                <a:effectLst/>
              </a:defRPr>
            </a:lvl2pPr>
            <a:lvl3pPr>
              <a:defRPr sz="2000">
                <a:effectLst/>
              </a:defRPr>
            </a:lvl3pPr>
            <a:lvl4pPr>
              <a:defRPr sz="1800">
                <a:effectLst/>
              </a:defRPr>
            </a:lvl4pPr>
            <a:lvl5pPr>
              <a:defRPr sz="1800">
                <a:effectLst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619500"/>
            <a:ext cx="5791200" cy="2552700"/>
          </a:xfrm>
        </p:spPr>
        <p:txBody>
          <a:bodyPr/>
          <a:lstStyle>
            <a:lvl1pPr>
              <a:defRPr sz="2800">
                <a:effectLst/>
              </a:defRPr>
            </a:lvl1pPr>
            <a:lvl2pPr>
              <a:defRPr sz="2400">
                <a:effectLst/>
              </a:defRPr>
            </a:lvl2pPr>
            <a:lvl3pPr>
              <a:defRPr sz="2000">
                <a:effectLst/>
              </a:defRPr>
            </a:lvl3pPr>
            <a:lvl4pPr>
              <a:defRPr sz="1800">
                <a:effectLst/>
              </a:defRPr>
            </a:lvl4pPr>
            <a:lvl5pPr>
              <a:defRPr sz="1800">
                <a:effectLst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602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microsoft.com/office/2007/relationships/hdphoto" Target="../media/hdphoto1.wdp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i-tree logobgfade"/>
          <p:cNvPicPr>
            <a:picLocks noChangeArrowheads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-25000"/>
                    </a14:imgEffect>
                    <a14:imgEffect>
                      <a14:saturation sat="80000"/>
                    </a14:imgEffect>
                    <a14:imgEffect>
                      <a14:brightnessContrast bright="2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9419" t="9962" r="284" b="3112"/>
          <a:stretch/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 bwMode="auto">
          <a:xfrm>
            <a:off x="4325190" y="0"/>
            <a:ext cx="3523410" cy="6858000"/>
          </a:xfrm>
          <a:prstGeom prst="rect">
            <a:avLst/>
          </a:prstGeom>
          <a:gradFill flip="none" rotWithShape="1">
            <a:gsLst>
              <a:gs pos="16000">
                <a:schemeClr val="accent3">
                  <a:lumMod val="5000"/>
                  <a:lumOff val="95000"/>
                  <a:alpha val="0"/>
                </a:schemeClr>
              </a:gs>
              <a:gs pos="47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3200" y="228600"/>
            <a:ext cx="11150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03200" y="1066800"/>
            <a:ext cx="117856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277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70C0"/>
          </a:solidFill>
          <a:effectLst/>
          <a:latin typeface="Calibri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70C0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70C0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70C0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70C0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00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00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00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00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Blip>
          <a:blip r:embed="rId11"/>
        </a:buBlip>
        <a:defRPr sz="2800">
          <a:solidFill>
            <a:schemeClr val="tx1"/>
          </a:solidFill>
          <a:effectLst/>
          <a:latin typeface="Calibri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731400"/>
        </a:buClr>
        <a:buSzPct val="85000"/>
        <a:buFont typeface="Wingdings" pitchFamily="2" charset="2"/>
        <a:buChar char="Ø"/>
        <a:defRPr sz="2400">
          <a:solidFill>
            <a:schemeClr val="tx1"/>
          </a:solidFill>
          <a:effectLst/>
          <a:latin typeface="Calibri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731400"/>
        </a:buClr>
        <a:buSzPct val="85000"/>
        <a:buFont typeface="Arial" pitchFamily="34" charset="0"/>
        <a:buChar char="•"/>
        <a:defRPr sz="2000">
          <a:solidFill>
            <a:schemeClr val="tx1"/>
          </a:solidFill>
          <a:effectLst/>
          <a:latin typeface="Calibri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731400"/>
        </a:buClr>
        <a:buSzPct val="85000"/>
        <a:buFont typeface="Calibri" pitchFamily="34" charset="0"/>
        <a:buChar char="⁻"/>
        <a:defRPr sz="1800">
          <a:solidFill>
            <a:schemeClr val="tx1"/>
          </a:solidFill>
          <a:effectLst/>
          <a:latin typeface="Calibri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731400"/>
        </a:buClr>
        <a:buSzPct val="85000"/>
        <a:buFont typeface="Calibri" pitchFamily="34" charset="0"/>
        <a:buChar char="⁻"/>
        <a:defRPr sz="1800">
          <a:solidFill>
            <a:schemeClr val="tx1"/>
          </a:solidFill>
          <a:effectLst/>
          <a:latin typeface="Calibr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Blip>
          <a:blip r:embed="rId11"/>
        </a:buBlip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Blip>
          <a:blip r:embed="rId11"/>
        </a:buBlip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Blip>
          <a:blip r:embed="rId11"/>
        </a:buBlip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Blip>
          <a:blip r:embed="rId11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t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jpg"/><Relationship Id="rId4" Type="http://schemas.openxmlformats.org/officeDocument/2006/relationships/image" Target="../media/image14.jp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600200"/>
          </a:xfrm>
          <a:solidFill>
            <a:srgbClr val="0070C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sz="3100" dirty="0">
                <a:solidFill>
                  <a:schemeClr val="accent3"/>
                </a:solidFill>
              </a:rPr>
              <a:t>		         International </a:t>
            </a:r>
            <a:r>
              <a:rPr lang="en-US" sz="3100" dirty="0" err="1">
                <a:solidFill>
                  <a:schemeClr val="accent3"/>
                </a:solidFill>
              </a:rPr>
              <a:t>i</a:t>
            </a:r>
            <a:r>
              <a:rPr lang="en-US" sz="3100" dirty="0">
                <a:solidFill>
                  <a:schemeClr val="accent3"/>
                </a:solidFill>
              </a:rPr>
              <a:t>-Tree Academy </a:t>
            </a:r>
            <a:br>
              <a:rPr lang="en-US" sz="3100" dirty="0">
                <a:solidFill>
                  <a:schemeClr val="accent3"/>
                </a:solidFill>
              </a:rPr>
            </a:br>
            <a:r>
              <a:rPr lang="en-US" sz="3100" dirty="0">
                <a:solidFill>
                  <a:schemeClr val="accent3"/>
                </a:solidFill>
              </a:rPr>
              <a:t>		                 </a:t>
            </a:r>
            <a:r>
              <a:rPr lang="en-US" sz="3100" dirty="0" err="1">
                <a:solidFill>
                  <a:schemeClr val="accent3"/>
                </a:solidFill>
              </a:rPr>
              <a:t>i</a:t>
            </a:r>
            <a:r>
              <a:rPr lang="en-US" sz="3100" dirty="0">
                <a:solidFill>
                  <a:schemeClr val="accent3"/>
                </a:solidFill>
              </a:rPr>
              <a:t>-Tree Action Plan</a:t>
            </a:r>
            <a:br>
              <a:rPr lang="en-US" sz="3100" dirty="0">
                <a:solidFill>
                  <a:schemeClr val="accent3"/>
                </a:solidFill>
              </a:rPr>
            </a:br>
            <a:r>
              <a:rPr lang="en-US" sz="3100" dirty="0">
                <a:solidFill>
                  <a:schemeClr val="accent3"/>
                </a:solidFill>
              </a:rPr>
              <a:t>                    </a:t>
            </a:r>
            <a:r>
              <a:rPr lang="en-US" sz="2800" dirty="0"/>
              <a:t>Measuring the benefits of Urban Oases </a:t>
            </a:r>
            <a:br>
              <a:rPr lang="en-US" sz="3100" dirty="0">
                <a:solidFill>
                  <a:schemeClr val="accent3"/>
                </a:solidFill>
              </a:rPr>
            </a:br>
            <a:r>
              <a:rPr lang="en-US" sz="3100" dirty="0">
                <a:solidFill>
                  <a:schemeClr val="accent3"/>
                </a:solidFill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73" y="1708030"/>
            <a:ext cx="2431045" cy="5020574"/>
          </a:xfr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Objective:</a:t>
            </a: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Find potential areas for new urban oases</a:t>
            </a:r>
            <a:endParaRPr lang="es-MX" sz="1600" dirty="0">
              <a:solidFill>
                <a:schemeClr val="tx1"/>
              </a:solidFill>
            </a:endParaRP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Have monitoring indicators and impact of native vegetation in urban oases,</a:t>
            </a:r>
            <a:endParaRPr lang="es-MX" sz="1600" dirty="0">
              <a:solidFill>
                <a:schemeClr val="tx1"/>
              </a:solidFill>
            </a:endParaRP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Promote importance and benefits of native vegetation in the urban area.</a:t>
            </a:r>
            <a:endParaRPr lang="es-MX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fr-FR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fr-FR" sz="2000" dirty="0">
                <a:solidFill>
                  <a:schemeClr val="tx1"/>
                </a:solidFill>
              </a:rPr>
              <a:t>Issue(s) or </a:t>
            </a:r>
            <a:r>
              <a:rPr lang="fr-FR" sz="2000" dirty="0" err="1">
                <a:solidFill>
                  <a:schemeClr val="tx1"/>
                </a:solidFill>
              </a:rPr>
              <a:t>opportunity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 err="1">
                <a:solidFill>
                  <a:schemeClr val="tx1"/>
                </a:solidFill>
              </a:rPr>
              <a:t>will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 err="1">
                <a:solidFill>
                  <a:schemeClr val="tx1"/>
                </a:solidFill>
              </a:rPr>
              <a:t>this</a:t>
            </a:r>
            <a:r>
              <a:rPr lang="fr-FR" sz="2000" dirty="0">
                <a:solidFill>
                  <a:schemeClr val="tx1"/>
                </a:solidFill>
              </a:rPr>
              <a:t> plan help </a:t>
            </a:r>
            <a:r>
              <a:rPr lang="fr-FR" sz="2000" dirty="0" err="1">
                <a:solidFill>
                  <a:schemeClr val="tx1"/>
                </a:solidFill>
              </a:rPr>
              <a:t>address</a:t>
            </a:r>
            <a:r>
              <a:rPr lang="fr-FR" sz="2000" dirty="0">
                <a:solidFill>
                  <a:schemeClr val="tx1"/>
                </a:solidFill>
              </a:rPr>
              <a:t>:</a:t>
            </a:r>
            <a:endParaRPr lang="en-US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Increase the creation of green spaces, promote their importance and have indicators that demonstrate their benefits</a:t>
            </a: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000" dirty="0" err="1">
                <a:solidFill>
                  <a:schemeClr val="tx1"/>
                </a:solidFill>
              </a:rPr>
              <a:t>i</a:t>
            </a:r>
            <a:r>
              <a:rPr lang="en-US" sz="2000" dirty="0">
                <a:solidFill>
                  <a:schemeClr val="tx1"/>
                </a:solidFill>
              </a:rPr>
              <a:t>-Tree tools: </a:t>
            </a: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I-Tree canopy</a:t>
            </a: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I-Tree Data Base</a:t>
            </a: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I-Tree Eco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32D0C6-5500-4488-8D76-39B2C5293130}"/>
              </a:ext>
            </a:extLst>
          </p:cNvPr>
          <p:cNvSpPr/>
          <p:nvPr/>
        </p:nvSpPr>
        <p:spPr>
          <a:xfrm>
            <a:off x="10363200" y="0"/>
            <a:ext cx="1828800" cy="158467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32D0C6-5500-4488-8D76-39B2C5293130}"/>
              </a:ext>
            </a:extLst>
          </p:cNvPr>
          <p:cNvSpPr/>
          <p:nvPr/>
        </p:nvSpPr>
        <p:spPr>
          <a:xfrm>
            <a:off x="0" y="0"/>
            <a:ext cx="1828800" cy="1584670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Nicole </a:t>
            </a:r>
            <a:r>
              <a:rPr lang="en-US" sz="1600" dirty="0" err="1"/>
              <a:t>Harmelin</a:t>
            </a:r>
            <a:endParaRPr lang="en-US" sz="1600" dirty="0"/>
          </a:p>
          <a:p>
            <a:pPr algn="ctr"/>
            <a:r>
              <a:rPr lang="en-US" sz="1600" dirty="0"/>
              <a:t>La Paz, Mexico</a:t>
            </a:r>
          </a:p>
          <a:p>
            <a:pPr algn="ctr"/>
            <a:r>
              <a:rPr lang="en-US" sz="1600" dirty="0" err="1"/>
              <a:t>Niparajá</a:t>
            </a:r>
            <a:r>
              <a:rPr lang="en-US" sz="1600" dirty="0"/>
              <a:t> A.C.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9F03523-7755-1D40-945D-10C0C3E21A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1" r="8740"/>
          <a:stretch/>
        </p:blipFill>
        <p:spPr>
          <a:xfrm>
            <a:off x="10443117" y="-1"/>
            <a:ext cx="1668965" cy="158467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3F9CDBA6-12B2-7E43-8E0E-BA47816438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2602628" y="1846516"/>
            <a:ext cx="6511486" cy="4882088"/>
          </a:xfrm>
          <a:prstGeom prst="rect">
            <a:avLst/>
          </a:prstGeom>
        </p:spPr>
      </p:pic>
      <p:pic>
        <p:nvPicPr>
          <p:cNvPr id="11" name="Google Shape;117;p19">
            <a:extLst>
              <a:ext uri="{FF2B5EF4-FFF2-40B4-BE49-F238E27FC236}">
                <a16:creationId xmlns:a16="http://schemas.microsoft.com/office/drawing/2014/main" id="{442365DC-575C-7448-9FDC-1DBB18E6EAD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346356" y="3322629"/>
            <a:ext cx="2533484" cy="1711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98;p16">
            <a:extLst>
              <a:ext uri="{FF2B5EF4-FFF2-40B4-BE49-F238E27FC236}">
                <a16:creationId xmlns:a16="http://schemas.microsoft.com/office/drawing/2014/main" id="{CED3E58B-AA2B-7C4E-892C-3A93FCB1F6E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52264" t="34779" r="1326" b="10771"/>
          <a:stretch/>
        </p:blipFill>
        <p:spPr>
          <a:xfrm>
            <a:off x="9441165" y="1783986"/>
            <a:ext cx="2266741" cy="139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44;p24">
            <a:extLst>
              <a:ext uri="{FF2B5EF4-FFF2-40B4-BE49-F238E27FC236}">
                <a16:creationId xmlns:a16="http://schemas.microsoft.com/office/drawing/2014/main" id="{E0A4E210-5D63-134F-904A-5487EB83F4E8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206624" y="5177817"/>
            <a:ext cx="2905458" cy="15507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34816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645" y="178421"/>
            <a:ext cx="2590800" cy="6576034"/>
          </a:xfr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Planned actions: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000000"/>
                </a:solidFill>
              </a:rPr>
              <a:t>S1: With the use of I-tree canopy, find areas with the greatest bare soil, which be potential areas to OU.</a:t>
            </a:r>
          </a:p>
          <a:p>
            <a:pPr marL="0" indent="0">
              <a:buNone/>
            </a:pPr>
            <a:r>
              <a:rPr lang="es-MX" sz="1400" dirty="0">
                <a:solidFill>
                  <a:srgbClr val="000000"/>
                </a:solidFill>
              </a:rPr>
              <a:t>S2:</a:t>
            </a:r>
            <a:r>
              <a:rPr lang="en-US" b="1" dirty="0"/>
              <a:t> </a:t>
            </a:r>
            <a:r>
              <a:rPr lang="en-US" sz="1400" dirty="0">
                <a:solidFill>
                  <a:srgbClr val="000000"/>
                </a:solidFill>
              </a:rPr>
              <a:t>Verify that the native are integrated into the I-Tree Data Base</a:t>
            </a:r>
            <a:r>
              <a:rPr lang="es-MX" sz="1400" dirty="0">
                <a:solidFill>
                  <a:srgbClr val="000000"/>
                </a:solidFill>
              </a:rPr>
              <a:t>. </a:t>
            </a:r>
          </a:p>
          <a:p>
            <a:pPr marL="0" indent="0">
              <a:buNone/>
            </a:pPr>
            <a:endParaRPr lang="es-MX" sz="14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1400" dirty="0">
                <a:solidFill>
                  <a:srgbClr val="000000"/>
                </a:solidFill>
              </a:rPr>
              <a:t>S3: Through the use of I-tree Eco, carry out a complete inventory for each urban oasis that is created at the beginning of its installation and subsequently every 2 years</a:t>
            </a:r>
            <a:r>
              <a:rPr lang="es-MX" sz="1400" dirty="0">
                <a:solidFill>
                  <a:srgbClr val="000000"/>
                </a:solidFill>
              </a:rPr>
              <a:t> </a:t>
            </a: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Key partners:</a:t>
            </a:r>
          </a:p>
          <a:p>
            <a:pPr lvl="0"/>
            <a:r>
              <a:rPr lang="en-US" sz="1400" dirty="0">
                <a:solidFill>
                  <a:srgbClr val="000000"/>
                </a:solidFill>
              </a:rPr>
              <a:t>Urban Oasis partners:</a:t>
            </a:r>
            <a:r>
              <a:rPr lang="es-MX" sz="1400" dirty="0">
                <a:solidFill>
                  <a:srgbClr val="000000"/>
                </a:solidFill>
              </a:rPr>
              <a:t> </a:t>
            </a:r>
            <a:r>
              <a:rPr lang="en-US" sz="1400" dirty="0">
                <a:solidFill>
                  <a:srgbClr val="000000"/>
                </a:solidFill>
              </a:rPr>
              <a:t>Ecology Project International Mexico and </a:t>
            </a:r>
            <a:r>
              <a:rPr lang="en-US" sz="1400" dirty="0" err="1">
                <a:solidFill>
                  <a:srgbClr val="000000"/>
                </a:solidFill>
              </a:rPr>
              <a:t>Urbaneria</a:t>
            </a:r>
            <a:endParaRPr lang="es-MX" sz="1400" dirty="0">
              <a:solidFill>
                <a:srgbClr val="000000"/>
              </a:solidFill>
            </a:endParaRPr>
          </a:p>
          <a:p>
            <a:r>
              <a:rPr lang="en-US" sz="1400" dirty="0">
                <a:solidFill>
                  <a:srgbClr val="000000"/>
                </a:solidFill>
              </a:rPr>
              <a:t>Others: Town hall staff</a:t>
            </a:r>
            <a:r>
              <a:rPr lang="es-MX" sz="1400" dirty="0">
                <a:solidFill>
                  <a:srgbClr val="000000"/>
                </a:solidFill>
              </a:rPr>
              <a:t>, </a:t>
            </a:r>
            <a:r>
              <a:rPr lang="en-US" sz="1400" dirty="0">
                <a:solidFill>
                  <a:srgbClr val="000000"/>
                </a:solidFill>
              </a:rPr>
              <a:t>USFS IP</a:t>
            </a:r>
            <a:r>
              <a:rPr lang="es-MX" sz="1400" dirty="0">
                <a:solidFill>
                  <a:srgbClr val="000000"/>
                </a:solidFill>
              </a:rPr>
              <a:t>, </a:t>
            </a:r>
            <a:r>
              <a:rPr lang="en-US" sz="1400" dirty="0">
                <a:solidFill>
                  <a:srgbClr val="000000"/>
                </a:solidFill>
              </a:rPr>
              <a:t>Young volunteers (Californios Verdes)</a:t>
            </a:r>
            <a:r>
              <a:rPr lang="es-MX" sz="1400" dirty="0">
                <a:solidFill>
                  <a:srgbClr val="000000"/>
                </a:solidFill>
              </a:rPr>
              <a:t>, </a:t>
            </a:r>
            <a:r>
              <a:rPr lang="en-US" sz="1400" dirty="0">
                <a:solidFill>
                  <a:srgbClr val="000000"/>
                </a:solidFill>
              </a:rPr>
              <a:t>Academic specialist in native vegetation</a:t>
            </a: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Resources needed:</a:t>
            </a:r>
          </a:p>
          <a:p>
            <a:pPr lvl="0"/>
            <a:r>
              <a:rPr lang="en-US" sz="1400" dirty="0">
                <a:solidFill>
                  <a:srgbClr val="000000"/>
                </a:solidFill>
              </a:rPr>
              <a:t>Time</a:t>
            </a:r>
            <a:endParaRPr lang="es-MX" sz="1400" dirty="0">
              <a:solidFill>
                <a:srgbClr val="000000"/>
              </a:solidFill>
            </a:endParaRPr>
          </a:p>
          <a:p>
            <a:pPr lvl="0"/>
            <a:r>
              <a:rPr lang="en-US" sz="1400" dirty="0">
                <a:solidFill>
                  <a:srgbClr val="000000"/>
                </a:solidFill>
              </a:rPr>
              <a:t>Financing</a:t>
            </a:r>
            <a:endParaRPr lang="es-MX" sz="1400" dirty="0">
              <a:solidFill>
                <a:srgbClr val="000000"/>
              </a:solidFill>
            </a:endParaRPr>
          </a:p>
          <a:p>
            <a:pPr lvl="0"/>
            <a:r>
              <a:rPr lang="en-US" sz="1400" dirty="0">
                <a:solidFill>
                  <a:srgbClr val="000000"/>
                </a:solidFill>
              </a:rPr>
              <a:t>Volunteers</a:t>
            </a:r>
          </a:p>
          <a:p>
            <a:pPr marL="0" lvl="0" indent="0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Obstacles or challenges: </a:t>
            </a:r>
          </a:p>
          <a:p>
            <a:r>
              <a:rPr lang="en-US" sz="1400" dirty="0">
                <a:solidFill>
                  <a:srgbClr val="000000"/>
                </a:solidFill>
              </a:rPr>
              <a:t>Restrictions due to COVID</a:t>
            </a:r>
          </a:p>
          <a:p>
            <a:r>
              <a:rPr lang="en-US" sz="1400" dirty="0">
                <a:solidFill>
                  <a:srgbClr val="000000"/>
                </a:solidFill>
              </a:rPr>
              <a:t>Absence of species in the data base</a:t>
            </a:r>
          </a:p>
          <a:p>
            <a:r>
              <a:rPr lang="en-US" sz="1400" dirty="0">
                <a:solidFill>
                  <a:srgbClr val="000000"/>
                </a:solidFill>
              </a:rPr>
              <a:t>Rotation of volunteers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F66F4F0-1663-1E41-A6B3-CAC1F08AC9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001" y="1389007"/>
            <a:ext cx="2579587" cy="159544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12E5F04-4608-4C42-8B9F-99B2A0F58E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827" y="4487508"/>
            <a:ext cx="4559635" cy="2093010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08F7A5C-FB88-E043-B996-72ECFE1D039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" t="30721" b="2506"/>
          <a:stretch/>
        </p:blipFill>
        <p:spPr>
          <a:xfrm>
            <a:off x="3050160" y="1109980"/>
            <a:ext cx="5840071" cy="314336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15784A6-95C0-2341-A2FA-874C05CDF0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80"/>
          <a:stretch/>
        </p:blipFill>
        <p:spPr>
          <a:xfrm>
            <a:off x="2818626" y="169830"/>
            <a:ext cx="7274831" cy="82665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DD8816B-4C07-FE47-B217-03DA831474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000" y="3262908"/>
            <a:ext cx="2579588" cy="1539702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6453335D-2B4D-F84E-9365-4221F86C3B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000" y="5081069"/>
            <a:ext cx="2482309" cy="149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0354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645" y="178421"/>
            <a:ext cx="2590800" cy="6576034"/>
          </a:xfr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Planned actions: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000000"/>
                </a:solidFill>
              </a:rPr>
              <a:t>S1: With the use of I-tree canopy, areas with the greatest bare soil, which be potential areas to OU.</a:t>
            </a:r>
          </a:p>
          <a:p>
            <a:pPr marL="0" indent="0">
              <a:buNone/>
            </a:pPr>
            <a:r>
              <a:rPr lang="es-MX" sz="1400" dirty="0">
                <a:solidFill>
                  <a:srgbClr val="000000"/>
                </a:solidFill>
              </a:rPr>
              <a:t>S2:</a:t>
            </a:r>
            <a:r>
              <a:rPr lang="en-US" b="1" dirty="0"/>
              <a:t> </a:t>
            </a:r>
            <a:r>
              <a:rPr lang="en-US" sz="1400" dirty="0">
                <a:solidFill>
                  <a:srgbClr val="000000"/>
                </a:solidFill>
              </a:rPr>
              <a:t>Verify that the native are integrated into the I-Tree Data Base</a:t>
            </a:r>
            <a:r>
              <a:rPr lang="es-MX" sz="1400" dirty="0">
                <a:solidFill>
                  <a:srgbClr val="000000"/>
                </a:solidFill>
              </a:rPr>
              <a:t>. </a:t>
            </a:r>
          </a:p>
          <a:p>
            <a:pPr marL="0" indent="0">
              <a:buNone/>
            </a:pPr>
            <a:endParaRPr lang="es-MX" sz="14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1400" dirty="0">
                <a:solidFill>
                  <a:srgbClr val="000000"/>
                </a:solidFill>
              </a:rPr>
              <a:t>S3: Through the use of I-tree Eco, carry out a complete inventory for each urban oasis that is created at the beginning of its installation and subsequently every 2 years</a:t>
            </a:r>
            <a:r>
              <a:rPr lang="es-MX" sz="1400" dirty="0">
                <a:solidFill>
                  <a:srgbClr val="000000"/>
                </a:solidFill>
              </a:rPr>
              <a:t> </a:t>
            </a: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Key partners:</a:t>
            </a:r>
          </a:p>
          <a:p>
            <a:pPr lvl="0"/>
            <a:r>
              <a:rPr lang="en-US" sz="1400" dirty="0">
                <a:solidFill>
                  <a:srgbClr val="000000"/>
                </a:solidFill>
              </a:rPr>
              <a:t>Urban Oasis partners:</a:t>
            </a:r>
            <a:r>
              <a:rPr lang="es-MX" sz="1400" dirty="0">
                <a:solidFill>
                  <a:srgbClr val="000000"/>
                </a:solidFill>
              </a:rPr>
              <a:t> </a:t>
            </a:r>
            <a:r>
              <a:rPr lang="en-US" sz="1400" dirty="0">
                <a:solidFill>
                  <a:srgbClr val="000000"/>
                </a:solidFill>
              </a:rPr>
              <a:t>Ecology Project International Mexico and </a:t>
            </a:r>
            <a:r>
              <a:rPr lang="en-US" sz="1400" dirty="0" err="1">
                <a:solidFill>
                  <a:srgbClr val="000000"/>
                </a:solidFill>
              </a:rPr>
              <a:t>Urbaneria</a:t>
            </a:r>
            <a:endParaRPr lang="es-MX" sz="1400" dirty="0">
              <a:solidFill>
                <a:srgbClr val="000000"/>
              </a:solidFill>
            </a:endParaRPr>
          </a:p>
          <a:p>
            <a:r>
              <a:rPr lang="en-US" sz="1400" dirty="0">
                <a:solidFill>
                  <a:srgbClr val="000000"/>
                </a:solidFill>
              </a:rPr>
              <a:t>Others: Town hall staff</a:t>
            </a:r>
            <a:r>
              <a:rPr lang="es-MX" sz="1400" dirty="0">
                <a:solidFill>
                  <a:srgbClr val="000000"/>
                </a:solidFill>
              </a:rPr>
              <a:t>, </a:t>
            </a:r>
            <a:r>
              <a:rPr lang="en-US" sz="1400" dirty="0">
                <a:solidFill>
                  <a:srgbClr val="000000"/>
                </a:solidFill>
              </a:rPr>
              <a:t>USFS IP</a:t>
            </a:r>
            <a:r>
              <a:rPr lang="es-MX" sz="1400" dirty="0">
                <a:solidFill>
                  <a:srgbClr val="000000"/>
                </a:solidFill>
              </a:rPr>
              <a:t>, </a:t>
            </a:r>
            <a:r>
              <a:rPr lang="en-US" sz="1400" dirty="0">
                <a:solidFill>
                  <a:srgbClr val="000000"/>
                </a:solidFill>
              </a:rPr>
              <a:t>Young volunteers (Californios Verdes)</a:t>
            </a:r>
            <a:r>
              <a:rPr lang="es-MX" sz="1400" dirty="0">
                <a:solidFill>
                  <a:srgbClr val="000000"/>
                </a:solidFill>
              </a:rPr>
              <a:t>, </a:t>
            </a:r>
            <a:r>
              <a:rPr lang="en-US" sz="1400" dirty="0">
                <a:solidFill>
                  <a:srgbClr val="000000"/>
                </a:solidFill>
              </a:rPr>
              <a:t>Academic specialist in native vegetation</a:t>
            </a: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Resources needed:</a:t>
            </a:r>
          </a:p>
          <a:p>
            <a:pPr lvl="0"/>
            <a:r>
              <a:rPr lang="en-US" sz="1400" dirty="0">
                <a:solidFill>
                  <a:srgbClr val="000000"/>
                </a:solidFill>
              </a:rPr>
              <a:t>Time</a:t>
            </a:r>
            <a:endParaRPr lang="es-MX" sz="1400" dirty="0">
              <a:solidFill>
                <a:srgbClr val="000000"/>
              </a:solidFill>
            </a:endParaRPr>
          </a:p>
          <a:p>
            <a:pPr lvl="0"/>
            <a:r>
              <a:rPr lang="en-US" sz="1400" dirty="0">
                <a:solidFill>
                  <a:srgbClr val="000000"/>
                </a:solidFill>
              </a:rPr>
              <a:t>Financing</a:t>
            </a:r>
            <a:endParaRPr lang="es-MX" sz="1400" dirty="0">
              <a:solidFill>
                <a:srgbClr val="000000"/>
              </a:solidFill>
            </a:endParaRPr>
          </a:p>
          <a:p>
            <a:pPr lvl="0"/>
            <a:r>
              <a:rPr lang="en-US" sz="1400" dirty="0">
                <a:solidFill>
                  <a:srgbClr val="000000"/>
                </a:solidFill>
              </a:rPr>
              <a:t>Volunteers</a:t>
            </a:r>
          </a:p>
          <a:p>
            <a:pPr marL="0" lvl="0" indent="0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Obstacles or challenges: </a:t>
            </a:r>
          </a:p>
          <a:p>
            <a:r>
              <a:rPr lang="en-US" sz="1400" dirty="0">
                <a:solidFill>
                  <a:srgbClr val="000000"/>
                </a:solidFill>
              </a:rPr>
              <a:t>Restrictions due to COVID</a:t>
            </a:r>
          </a:p>
          <a:p>
            <a:r>
              <a:rPr lang="en-US" sz="1400" dirty="0">
                <a:solidFill>
                  <a:srgbClr val="000000"/>
                </a:solidFill>
              </a:rPr>
              <a:t>Absence of species in the data base</a:t>
            </a:r>
          </a:p>
          <a:p>
            <a:r>
              <a:rPr lang="en-US" sz="1400" dirty="0">
                <a:solidFill>
                  <a:srgbClr val="000000"/>
                </a:solidFill>
              </a:rPr>
              <a:t>Rotation of volunteers</a:t>
            </a:r>
          </a:p>
        </p:txBody>
      </p:sp>
      <p:pic>
        <p:nvPicPr>
          <p:cNvPr id="6" name="Google Shape;266;p43">
            <a:extLst>
              <a:ext uri="{FF2B5EF4-FFF2-40B4-BE49-F238E27FC236}">
                <a16:creationId xmlns:a16="http://schemas.microsoft.com/office/drawing/2014/main" id="{15BB80D7-8BE9-0E41-8D83-C1A23742E2A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04147" y="178421"/>
            <a:ext cx="4153030" cy="3108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76;p45">
            <a:extLst>
              <a:ext uri="{FF2B5EF4-FFF2-40B4-BE49-F238E27FC236}">
                <a16:creationId xmlns:a16="http://schemas.microsoft.com/office/drawing/2014/main" id="{DFB674BB-82FE-D947-A93D-7E1F1E4568D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04147" y="3429000"/>
            <a:ext cx="4144931" cy="3108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44;p48">
            <a:extLst>
              <a:ext uri="{FF2B5EF4-FFF2-40B4-BE49-F238E27FC236}">
                <a16:creationId xmlns:a16="http://schemas.microsoft.com/office/drawing/2014/main" id="{9A009BD7-D925-4E47-83EC-8B30D8D30D5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00998" y="2670477"/>
            <a:ext cx="4444167" cy="1697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67;p49">
            <a:extLst>
              <a:ext uri="{FF2B5EF4-FFF2-40B4-BE49-F238E27FC236}">
                <a16:creationId xmlns:a16="http://schemas.microsoft.com/office/drawing/2014/main" id="{2A4E0FD5-19B1-4C4A-8676-DD606D8C2B5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19780" y="0"/>
            <a:ext cx="1609966" cy="1565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A70BEEEE-17A2-F442-90AD-3ADACFA20D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018" y="1453121"/>
            <a:ext cx="670421" cy="915927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1F929F7B-EBC8-E94E-AD95-D7E436995A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011" y="1620329"/>
            <a:ext cx="1563017" cy="493327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DA02A9CA-85DA-EF4C-AF30-CDE66D1D48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898" y="1340677"/>
            <a:ext cx="1453411" cy="915927"/>
          </a:xfrm>
          <a:prstGeom prst="rect">
            <a:avLst/>
          </a:prstGeom>
        </p:spPr>
      </p:pic>
      <p:pic>
        <p:nvPicPr>
          <p:cNvPr id="21" name="Google Shape;223;p36">
            <a:extLst>
              <a:ext uri="{FF2B5EF4-FFF2-40B4-BE49-F238E27FC236}">
                <a16:creationId xmlns:a16="http://schemas.microsoft.com/office/drawing/2014/main" id="{2A15E747-4C77-6346-BC84-586149295ABF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l="14037" t="14251" r="17112"/>
          <a:stretch/>
        </p:blipFill>
        <p:spPr>
          <a:xfrm>
            <a:off x="2963293" y="4602137"/>
            <a:ext cx="2493146" cy="2152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733DC9A1-6113-DD4E-A7F1-7B5DDE0717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618" y="4602137"/>
            <a:ext cx="1526467" cy="215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823224"/>
      </p:ext>
    </p:extLst>
  </p:cSld>
  <p:clrMapOvr>
    <a:masterClrMapping/>
  </p:clrMapOvr>
</p:sld>
</file>

<file path=ppt/theme/theme1.xml><?xml version="1.0" encoding="utf-8"?>
<a:theme xmlns:a="http://schemas.openxmlformats.org/drawingml/2006/main" name="WideFormat_iTree">
  <a:themeElements>
    <a:clrScheme name="Generic 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Generic Maste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Generic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c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c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c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c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c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c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WideFormat_iTree" id="{D5934C7E-B2DE-4555-91C0-206D7DD4FB78}" vid="{65202F8B-D327-4C0D-8DFD-09A36E84197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21A2560FA4DFD42B12AEAF2009A1FA9" ma:contentTypeVersion="0" ma:contentTypeDescription="Create a new document." ma:contentTypeScope="" ma:versionID="aff65ac88e3d4538aca2940b333299b7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4ffdd9121c724c9673c0bc323c3070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7533B0B-9A5E-4366-AF96-BA49A519B908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1AE7589-1E92-4B51-A5FC-B86E78B2F7B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9DE75D72-67A7-438B-845C-C4908619BFC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13188</TotalTime>
  <Words>370</Words>
  <Application>Microsoft Macintosh PowerPoint</Application>
  <PresentationFormat>Panorámica</PresentationFormat>
  <Paragraphs>57</Paragraphs>
  <Slides>3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</vt:i4>
      </vt:variant>
    </vt:vector>
  </HeadingPairs>
  <TitlesOfParts>
    <vt:vector size="8" baseType="lpstr">
      <vt:lpstr>Arial</vt:lpstr>
      <vt:lpstr>Calibri</vt:lpstr>
      <vt:lpstr>Verdana</vt:lpstr>
      <vt:lpstr>Wingdings</vt:lpstr>
      <vt:lpstr>WideFormat_iTree</vt:lpstr>
      <vt:lpstr>           International i-Tree Academy                     i-Tree Action Plan                     Measuring the benefits of Urban Oases   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Henning, Jason;Al.Zelaya@davey.com</dc:creator>
  <cp:lastModifiedBy>Microsoft Office User</cp:lastModifiedBy>
  <cp:revision>607</cp:revision>
  <cp:lastPrinted>2020-10-14T12:13:32Z</cp:lastPrinted>
  <dcterms:created xsi:type="dcterms:W3CDTF">2019-01-14T12:39:27Z</dcterms:created>
  <dcterms:modified xsi:type="dcterms:W3CDTF">2021-12-09T20:07:52Z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0x010100B21A2560FA4DFD42B12AEAF2009A1FA9</vt:lpwstr>
  </property>
</Properties>
</file>