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445" r:id="rId5"/>
    <p:sldId id="2446" r:id="rId6"/>
  </p:sldIdLst>
  <p:sldSz cx="12192000" cy="6858000"/>
  <p:notesSz cx="6888163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6633"/>
    <a:srgbClr val="FF9900"/>
    <a:srgbClr val="0033CC"/>
    <a:srgbClr val="800000"/>
    <a:srgbClr val="990000"/>
    <a:srgbClr val="FFCC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5394" autoAdjust="0"/>
  </p:normalViewPr>
  <p:slideViewPr>
    <p:cSldViewPr snapToGrid="0">
      <p:cViewPr varScale="1">
        <p:scale>
          <a:sx n="81" d="100"/>
          <a:sy n="81" d="100"/>
        </p:scale>
        <p:origin x="67" y="21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2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471054"/>
          </a:xfrm>
          <a:prstGeom prst="rect">
            <a:avLst/>
          </a:prstGeom>
        </p:spPr>
        <p:txBody>
          <a:bodyPr vert="horz" lIns="92990" tIns="46494" rIns="92990" bIns="4649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471054"/>
          </a:xfrm>
          <a:prstGeom prst="rect">
            <a:avLst/>
          </a:prstGeom>
        </p:spPr>
        <p:txBody>
          <a:bodyPr vert="horz" lIns="92990" tIns="46494" rIns="92990" bIns="46494" rtlCol="0"/>
          <a:lstStyle>
            <a:lvl1pPr algn="r">
              <a:defRPr sz="1300"/>
            </a:lvl1pPr>
          </a:lstStyle>
          <a:p>
            <a:fld id="{FCD6624A-90C5-402C-BFD1-60AFF49C63CB}" type="datetimeFigureOut">
              <a:rPr lang="en-US" smtClean="0"/>
              <a:t>12/15/2021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28650" y="1173163"/>
            <a:ext cx="5630863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90" tIns="46494" rIns="92990" bIns="4649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518203"/>
            <a:ext cx="5510530" cy="3696713"/>
          </a:xfrm>
          <a:prstGeom prst="rect">
            <a:avLst/>
          </a:prstGeom>
        </p:spPr>
        <p:txBody>
          <a:bodyPr vert="horz" lIns="92990" tIns="46494" rIns="92990" bIns="4649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2984871" cy="471053"/>
          </a:xfrm>
          <a:prstGeom prst="rect">
            <a:avLst/>
          </a:prstGeom>
        </p:spPr>
        <p:txBody>
          <a:bodyPr vert="horz" lIns="92990" tIns="46494" rIns="92990" bIns="4649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8917422"/>
            <a:ext cx="2984871" cy="471053"/>
          </a:xfrm>
          <a:prstGeom prst="rect">
            <a:avLst/>
          </a:prstGeom>
        </p:spPr>
        <p:txBody>
          <a:bodyPr vert="horz" lIns="92990" tIns="46494" rIns="92990" bIns="46494" rtlCol="0" anchor="b"/>
          <a:lstStyle>
            <a:lvl1pPr algn="r">
              <a:defRPr sz="1300"/>
            </a:lvl1pPr>
          </a:lstStyle>
          <a:p>
            <a:fld id="{14E3D62E-C8C3-4C7C-983B-106847122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153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110AA-EA06-4243-85FD-7B842451BF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28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110AA-EA06-4243-85FD-7B842451BF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68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957295"/>
            <a:ext cx="10363200" cy="646331"/>
          </a:xfrm>
        </p:spPr>
        <p:txBody>
          <a:bodyPr>
            <a:spAutoFit/>
          </a:bodyPr>
          <a:lstStyle>
            <a:lvl1pPr algn="r">
              <a:defRPr sz="36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733800"/>
            <a:ext cx="103632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 i="1" baseline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5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 sz="32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066800"/>
            <a:ext cx="11785600" cy="51054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>
                <a:effectLst/>
              </a:defRPr>
            </a:lvl1pPr>
            <a:lvl2pPr>
              <a:buClrTx/>
              <a:defRPr sz="2400">
                <a:effectLst/>
              </a:defRPr>
            </a:lvl2pPr>
            <a:lvl3pPr>
              <a:buClrTx/>
              <a:defRPr sz="2000">
                <a:effectLst/>
              </a:defRPr>
            </a:lvl3pPr>
            <a:lvl4pPr>
              <a:buClrTx/>
              <a:defRPr sz="1800">
                <a:effectLst/>
              </a:defRPr>
            </a:lvl4pPr>
            <a:lvl5pPr>
              <a:buClrTx/>
              <a:defRPr sz="1800"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7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914400"/>
            <a:ext cx="5791200" cy="5257800"/>
          </a:xfrm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791200" cy="5257800"/>
          </a:xfrm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2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98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37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587067" cy="5853113"/>
          </a:xfrm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346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11176000" cy="762000"/>
          </a:xfrm>
        </p:spPr>
        <p:txBody>
          <a:bodyPr/>
          <a:lstStyle>
            <a:lvl1pPr>
              <a:defRPr sz="32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914400"/>
            <a:ext cx="5791200" cy="5257800"/>
          </a:xfrm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914400"/>
            <a:ext cx="5791200" cy="2552700"/>
          </a:xfrm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619500"/>
            <a:ext cx="5791200" cy="2552700"/>
          </a:xfrm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0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-tree logobgfade"/>
          <p:cNvPicPr>
            <a:picLocks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25000"/>
                    </a14:imgEffect>
                    <a14:imgEffect>
                      <a14:saturation sat="80000"/>
                    </a14:imgEffect>
                    <a14:imgEffect>
                      <a14:brightnessContrast bright="2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9419" t="9962" r="284" b="3112"/>
          <a:stretch/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 bwMode="auto">
          <a:xfrm>
            <a:off x="4325190" y="0"/>
            <a:ext cx="3523410" cy="6858000"/>
          </a:xfrm>
          <a:prstGeom prst="rect">
            <a:avLst/>
          </a:prstGeom>
          <a:gradFill flip="none" rotWithShape="1">
            <a:gsLst>
              <a:gs pos="16000">
                <a:schemeClr val="accent3">
                  <a:lumMod val="5000"/>
                  <a:lumOff val="95000"/>
                  <a:alpha val="0"/>
                </a:schemeClr>
              </a:gs>
              <a:gs pos="47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228600"/>
            <a:ext cx="1115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066800"/>
            <a:ext cx="11785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7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0C0"/>
          </a:solidFill>
          <a:effectLst/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0C0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0C0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0C0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0C0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1"/>
        </a:buBlip>
        <a:defRPr sz="2800"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31400"/>
        </a:buClr>
        <a:buSzPct val="85000"/>
        <a:buFont typeface="Wingdings" pitchFamily="2" charset="2"/>
        <a:buChar char="Ø"/>
        <a:defRPr sz="2400">
          <a:solidFill>
            <a:schemeClr val="tx1"/>
          </a:solidFill>
          <a:effectLst/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31400"/>
        </a:buClr>
        <a:buSzPct val="85000"/>
        <a:buFont typeface="Arial" pitchFamily="34" charset="0"/>
        <a:buChar char="•"/>
        <a:defRPr sz="2000">
          <a:solidFill>
            <a:schemeClr val="tx1"/>
          </a:solidFill>
          <a:effectLst/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31400"/>
        </a:buClr>
        <a:buSzPct val="85000"/>
        <a:buFont typeface="Calibri" pitchFamily="34" charset="0"/>
        <a:buChar char="⁻"/>
        <a:defRPr sz="1800">
          <a:solidFill>
            <a:schemeClr val="tx1"/>
          </a:solidFill>
          <a:effectLst/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31400"/>
        </a:buClr>
        <a:buSzPct val="85000"/>
        <a:buFont typeface="Calibri" pitchFamily="34" charset="0"/>
        <a:buChar char="⁻"/>
        <a:defRPr sz="1800">
          <a:solidFill>
            <a:schemeClr val="tx1"/>
          </a:solidFill>
          <a:effectLst/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1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1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1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1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0200"/>
          </a:xfr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3100" dirty="0">
                <a:solidFill>
                  <a:schemeClr val="accent3"/>
                </a:solidFill>
              </a:rPr>
              <a:t>		      International </a:t>
            </a:r>
            <a:r>
              <a:rPr lang="en-US" sz="3100" dirty="0" err="1">
                <a:solidFill>
                  <a:schemeClr val="accent3"/>
                </a:solidFill>
              </a:rPr>
              <a:t>i</a:t>
            </a:r>
            <a:r>
              <a:rPr lang="en-US" sz="3100" dirty="0">
                <a:solidFill>
                  <a:schemeClr val="accent3"/>
                </a:solidFill>
              </a:rPr>
              <a:t>-Tree Academy </a:t>
            </a:r>
            <a:br>
              <a:rPr lang="en-US" sz="3100" dirty="0">
                <a:solidFill>
                  <a:schemeClr val="accent3"/>
                </a:solidFill>
              </a:rPr>
            </a:br>
            <a:r>
              <a:rPr lang="en-US" sz="3100" dirty="0">
                <a:solidFill>
                  <a:schemeClr val="accent3"/>
                </a:solidFill>
              </a:rPr>
              <a:t>		                 </a:t>
            </a:r>
            <a:r>
              <a:rPr lang="en-US" sz="3100" dirty="0" err="1">
                <a:solidFill>
                  <a:schemeClr val="accent3"/>
                </a:solidFill>
              </a:rPr>
              <a:t>i</a:t>
            </a:r>
            <a:r>
              <a:rPr lang="en-US" sz="3100" dirty="0">
                <a:solidFill>
                  <a:schemeClr val="accent3"/>
                </a:solidFill>
              </a:rPr>
              <a:t>-Tree Action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73" y="1708030"/>
            <a:ext cx="2836655" cy="5020574"/>
          </a:xfr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1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smtClean="0">
                <a:solidFill>
                  <a:schemeClr val="tx1"/>
                </a:solidFill>
              </a:rPr>
              <a:t>Objective </a:t>
            </a:r>
            <a:r>
              <a:rPr lang="en-US" sz="2000" dirty="0">
                <a:solidFill>
                  <a:schemeClr val="tx1"/>
                </a:solidFill>
              </a:rPr>
              <a:t>for </a:t>
            </a: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 err="1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-Tree </a:t>
            </a:r>
            <a:r>
              <a:rPr lang="en-US" sz="2000" dirty="0">
                <a:solidFill>
                  <a:schemeClr val="tx1"/>
                </a:solidFill>
              </a:rPr>
              <a:t>Action </a:t>
            </a:r>
            <a:r>
              <a:rPr lang="en-US" sz="2000" dirty="0" smtClean="0">
                <a:solidFill>
                  <a:schemeClr val="tx1"/>
                </a:solidFill>
              </a:rPr>
              <a:t>Plan: </a:t>
            </a:r>
            <a:r>
              <a:rPr lang="en-US" sz="2000" dirty="0" smtClean="0">
                <a:solidFill>
                  <a:srgbClr val="0070C0"/>
                </a:solidFill>
              </a:rPr>
              <a:t>Teaching students about </a:t>
            </a:r>
            <a:r>
              <a:rPr lang="en-US" sz="2000" dirty="0" smtClean="0">
                <a:solidFill>
                  <a:srgbClr val="0070C0"/>
                </a:solidFill>
              </a:rPr>
              <a:t>trees and their </a:t>
            </a:r>
            <a:r>
              <a:rPr lang="en-US" sz="2000" dirty="0" smtClean="0">
                <a:solidFill>
                  <a:srgbClr val="0070C0"/>
                </a:solidFill>
              </a:rPr>
              <a:t>benefits  and </a:t>
            </a:r>
            <a:r>
              <a:rPr lang="en-US" sz="2000" dirty="0" smtClean="0">
                <a:solidFill>
                  <a:srgbClr val="0070C0"/>
                </a:solidFill>
              </a:rPr>
              <a:t>other relevant matters, </a:t>
            </a:r>
            <a:r>
              <a:rPr lang="en-US" sz="2000" dirty="0" smtClean="0">
                <a:solidFill>
                  <a:srgbClr val="0070C0"/>
                </a:solidFill>
              </a:rPr>
              <a:t>with the support of </a:t>
            </a:r>
            <a:r>
              <a:rPr lang="en-US" sz="2000" dirty="0" smtClean="0">
                <a:solidFill>
                  <a:srgbClr val="0070C0"/>
                </a:solidFill>
              </a:rPr>
              <a:t>innovative input from </a:t>
            </a:r>
            <a:r>
              <a:rPr lang="en-US" sz="2000" dirty="0" err="1" smtClean="0">
                <a:solidFill>
                  <a:srgbClr val="0070C0"/>
                </a:solidFill>
              </a:rPr>
              <a:t>i</a:t>
            </a:r>
            <a:r>
              <a:rPr lang="en-US" sz="2000" dirty="0" smtClean="0">
                <a:solidFill>
                  <a:srgbClr val="0070C0"/>
                </a:solidFill>
              </a:rPr>
              <a:t>-Tree.</a:t>
            </a:r>
            <a:endParaRPr lang="en-US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</a:rPr>
              <a:t>2. </a:t>
            </a:r>
            <a:r>
              <a:rPr lang="fr-FR" sz="2000" dirty="0" err="1">
                <a:solidFill>
                  <a:schemeClr val="tx1"/>
                </a:solidFill>
              </a:rPr>
              <a:t>What</a:t>
            </a:r>
            <a:r>
              <a:rPr lang="fr-FR" sz="2000" dirty="0">
                <a:solidFill>
                  <a:schemeClr val="tx1"/>
                </a:solidFill>
              </a:rPr>
              <a:t> issue(s) or </a:t>
            </a:r>
            <a:r>
              <a:rPr lang="fr-FR" sz="2000" dirty="0" err="1">
                <a:solidFill>
                  <a:schemeClr val="tx1"/>
                </a:solidFill>
              </a:rPr>
              <a:t>opportunity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will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your</a:t>
            </a:r>
            <a:r>
              <a:rPr lang="fr-FR" sz="2000" dirty="0">
                <a:solidFill>
                  <a:schemeClr val="tx1"/>
                </a:solidFill>
              </a:rPr>
              <a:t> plan help </a:t>
            </a:r>
            <a:r>
              <a:rPr lang="fr-FR" sz="2000" dirty="0" err="1">
                <a:solidFill>
                  <a:schemeClr val="tx1"/>
                </a:solidFill>
              </a:rPr>
              <a:t>address</a:t>
            </a:r>
            <a:r>
              <a:rPr lang="fr-FR" sz="2000" dirty="0" smtClean="0">
                <a:solidFill>
                  <a:schemeClr val="tx1"/>
                </a:solidFill>
              </a:rPr>
              <a:t>? </a:t>
            </a:r>
            <a:r>
              <a:rPr lang="fr-FR" sz="2000" dirty="0" err="1" smtClean="0">
                <a:solidFill>
                  <a:srgbClr val="0070C0"/>
                </a:solidFill>
              </a:rPr>
              <a:t>Students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will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get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involved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with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trees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smtClean="0">
                <a:solidFill>
                  <a:srgbClr val="0070C0"/>
                </a:solidFill>
              </a:rPr>
              <a:t>in </a:t>
            </a:r>
            <a:r>
              <a:rPr lang="fr-FR" sz="2000" dirty="0" err="1" smtClean="0">
                <a:solidFill>
                  <a:srgbClr val="0070C0"/>
                </a:solidFill>
              </a:rPr>
              <a:t>ways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that</a:t>
            </a:r>
            <a:r>
              <a:rPr lang="fr-FR" sz="2000" dirty="0" smtClean="0">
                <a:solidFill>
                  <a:srgbClr val="0070C0"/>
                </a:solidFill>
              </a:rPr>
              <a:t> are </a:t>
            </a:r>
            <a:r>
              <a:rPr lang="fr-FR" sz="2000" dirty="0" err="1" smtClean="0">
                <a:solidFill>
                  <a:srgbClr val="0070C0"/>
                </a:solidFill>
              </a:rPr>
              <a:t>significant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smtClean="0">
                <a:solidFill>
                  <a:srgbClr val="0070C0"/>
                </a:solidFill>
              </a:rPr>
              <a:t>and relevant to </a:t>
            </a:r>
            <a:r>
              <a:rPr lang="fr-FR" sz="2000" dirty="0" err="1" smtClean="0">
                <a:solidFill>
                  <a:srgbClr val="0070C0"/>
                </a:solidFill>
              </a:rPr>
              <a:t>them</a:t>
            </a:r>
            <a:r>
              <a:rPr lang="fr-FR" sz="2000" dirty="0" smtClean="0">
                <a:solidFill>
                  <a:srgbClr val="0070C0"/>
                </a:solidFill>
              </a:rPr>
              <a:t>, </a:t>
            </a:r>
            <a:r>
              <a:rPr lang="fr-FR" sz="2000" dirty="0" smtClean="0">
                <a:solidFill>
                  <a:srgbClr val="0070C0"/>
                </a:solidFill>
              </a:rPr>
              <a:t>and </a:t>
            </a:r>
            <a:r>
              <a:rPr lang="fr-FR" sz="2000" dirty="0" err="1" smtClean="0">
                <a:solidFill>
                  <a:srgbClr val="0070C0"/>
                </a:solidFill>
              </a:rPr>
              <a:t>learn</a:t>
            </a:r>
            <a:r>
              <a:rPr lang="fr-FR" sz="2000" dirty="0" smtClean="0">
                <a:solidFill>
                  <a:srgbClr val="0070C0"/>
                </a:solidFill>
              </a:rPr>
              <a:t> more about </a:t>
            </a:r>
            <a:r>
              <a:rPr lang="fr-FR" sz="2000" dirty="0" err="1" smtClean="0">
                <a:solidFill>
                  <a:srgbClr val="0070C0"/>
                </a:solidFill>
              </a:rPr>
              <a:t>them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through</a:t>
            </a:r>
            <a:r>
              <a:rPr lang="fr-FR" sz="2000" dirty="0" smtClean="0">
                <a:solidFill>
                  <a:srgbClr val="0070C0"/>
                </a:solidFill>
              </a:rPr>
              <a:t> a </a:t>
            </a:r>
            <a:r>
              <a:rPr lang="fr-FR" sz="2000" dirty="0" err="1" smtClean="0">
                <a:solidFill>
                  <a:srgbClr val="0070C0"/>
                </a:solidFill>
              </a:rPr>
              <a:t>variety</a:t>
            </a:r>
            <a:r>
              <a:rPr lang="fr-FR" sz="2000" dirty="0" smtClean="0">
                <a:solidFill>
                  <a:srgbClr val="0070C0"/>
                </a:solidFill>
              </a:rPr>
              <a:t> of </a:t>
            </a:r>
            <a:r>
              <a:rPr lang="fr-FR" sz="2000" dirty="0" err="1" smtClean="0">
                <a:solidFill>
                  <a:srgbClr val="0070C0"/>
                </a:solidFill>
              </a:rPr>
              <a:t>activities</a:t>
            </a:r>
            <a:r>
              <a:rPr lang="fr-FR" sz="2000" dirty="0" smtClean="0">
                <a:solidFill>
                  <a:srgbClr val="0070C0"/>
                </a:solidFill>
              </a:rPr>
              <a:t>. </a:t>
            </a:r>
            <a:r>
              <a:rPr lang="fr-FR" sz="2000" dirty="0" err="1" smtClean="0">
                <a:solidFill>
                  <a:srgbClr val="0070C0"/>
                </a:solidFill>
              </a:rPr>
              <a:t>They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will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learn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that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they</a:t>
            </a:r>
            <a:r>
              <a:rPr lang="fr-FR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>
                <a:solidFill>
                  <a:srgbClr val="0070C0"/>
                </a:solidFill>
              </a:rPr>
              <a:t>like all young </a:t>
            </a:r>
            <a:r>
              <a:rPr lang="en-US" sz="2000" dirty="0" smtClean="0">
                <a:solidFill>
                  <a:srgbClr val="0070C0"/>
                </a:solidFill>
              </a:rPr>
              <a:t>people, </a:t>
            </a:r>
            <a:r>
              <a:rPr lang="en-US" sz="2000" dirty="0">
                <a:solidFill>
                  <a:srgbClr val="0070C0"/>
                </a:solidFill>
              </a:rPr>
              <a:t>should be aware of the necessity of gardens </a:t>
            </a:r>
            <a:r>
              <a:rPr lang="en-US" sz="2000" dirty="0" smtClean="0">
                <a:solidFill>
                  <a:srgbClr val="0070C0"/>
                </a:solidFill>
              </a:rPr>
              <a:t>and trees on </a:t>
            </a:r>
            <a:r>
              <a:rPr lang="en-US" sz="2000" dirty="0">
                <a:solidFill>
                  <a:srgbClr val="0070C0"/>
                </a:solidFill>
              </a:rPr>
              <a:t>this, our only living </a:t>
            </a:r>
            <a:r>
              <a:rPr lang="en-US" sz="2000" dirty="0" smtClean="0">
                <a:solidFill>
                  <a:srgbClr val="0070C0"/>
                </a:solidFill>
              </a:rPr>
              <a:t>earth.</a:t>
            </a:r>
            <a:r>
              <a:rPr lang="fr-FR" sz="2000" dirty="0" smtClean="0">
                <a:solidFill>
                  <a:srgbClr val="0070C0"/>
                </a:solidFill>
              </a:rPr>
              <a:t>  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endParaRPr lang="en-US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3. What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-Tree tool(s) do you plan to </a:t>
            </a:r>
            <a:r>
              <a:rPr lang="en-US" sz="2000" dirty="0" smtClean="0">
                <a:solidFill>
                  <a:schemeClr val="tx1"/>
                </a:solidFill>
              </a:rPr>
              <a:t>use?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I </a:t>
            </a:r>
            <a:r>
              <a:rPr lang="en-US" sz="2000" dirty="0" smtClean="0">
                <a:solidFill>
                  <a:srgbClr val="0070C0"/>
                </a:solidFill>
              </a:rPr>
              <a:t>will continue to </a:t>
            </a:r>
            <a:r>
              <a:rPr lang="en-US" sz="2000" dirty="0" smtClean="0">
                <a:solidFill>
                  <a:srgbClr val="0070C0"/>
                </a:solidFill>
              </a:rPr>
              <a:t>study more about </a:t>
            </a:r>
            <a:r>
              <a:rPr lang="en-US" sz="2000" dirty="0" err="1" smtClean="0">
                <a:solidFill>
                  <a:srgbClr val="0070C0"/>
                </a:solidFill>
              </a:rPr>
              <a:t>i</a:t>
            </a:r>
            <a:r>
              <a:rPr lang="en-US" sz="2000" dirty="0" smtClean="0">
                <a:solidFill>
                  <a:srgbClr val="0070C0"/>
                </a:solidFill>
              </a:rPr>
              <a:t>-Tree </a:t>
            </a:r>
            <a:r>
              <a:rPr lang="en-US" sz="2000" dirty="0">
                <a:solidFill>
                  <a:srgbClr val="0070C0"/>
                </a:solidFill>
              </a:rPr>
              <a:t>C</a:t>
            </a:r>
            <a:r>
              <a:rPr lang="en-US" sz="2000" dirty="0" smtClean="0">
                <a:solidFill>
                  <a:srgbClr val="0070C0"/>
                </a:solidFill>
              </a:rPr>
              <a:t>anopy and </a:t>
            </a:r>
            <a:r>
              <a:rPr lang="en-US" sz="2000" dirty="0">
                <a:solidFill>
                  <a:srgbClr val="0070C0"/>
                </a:solidFill>
              </a:rPr>
              <a:t>E</a:t>
            </a:r>
            <a:r>
              <a:rPr lang="en-US" sz="2000" dirty="0" smtClean="0">
                <a:solidFill>
                  <a:srgbClr val="0070C0"/>
                </a:solidFill>
              </a:rPr>
              <a:t>co so that I can assist our plan to work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32D0C6-5500-4488-8D76-39B2C5293130}"/>
              </a:ext>
            </a:extLst>
          </p:cNvPr>
          <p:cNvSpPr/>
          <p:nvPr/>
        </p:nvSpPr>
        <p:spPr>
          <a:xfrm>
            <a:off x="10363200" y="0"/>
            <a:ext cx="1828800" cy="158467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Photo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32D0C6-5500-4488-8D76-39B2C5293130}"/>
              </a:ext>
            </a:extLst>
          </p:cNvPr>
          <p:cNvSpPr/>
          <p:nvPr/>
        </p:nvSpPr>
        <p:spPr>
          <a:xfrm>
            <a:off x="0" y="0"/>
            <a:ext cx="1828800" cy="158467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 LE TO QUYEN</a:t>
            </a:r>
            <a:endParaRPr lang="en-US" sz="1400" dirty="0"/>
          </a:p>
          <a:p>
            <a:pPr algn="ctr"/>
            <a:r>
              <a:rPr lang="en-US" sz="1100" dirty="0" smtClean="0"/>
              <a:t>Quang Nam- Vietnam</a:t>
            </a:r>
            <a:endParaRPr lang="en-US" sz="1100" dirty="0"/>
          </a:p>
          <a:p>
            <a:pPr algn="ctr"/>
            <a:r>
              <a:rPr lang="en-US" sz="1100" dirty="0" smtClean="0">
                <a:solidFill>
                  <a:srgbClr val="FFFF00"/>
                </a:solidFill>
              </a:rPr>
              <a:t>The </a:t>
            </a:r>
            <a:r>
              <a:rPr lang="en-US" sz="1100" dirty="0" err="1" smtClean="0">
                <a:solidFill>
                  <a:srgbClr val="FFFF00"/>
                </a:solidFill>
              </a:rPr>
              <a:t>Kianh</a:t>
            </a:r>
            <a:r>
              <a:rPr lang="en-US" sz="1100" dirty="0" smtClean="0">
                <a:solidFill>
                  <a:srgbClr val="FFFF00"/>
                </a:solidFill>
              </a:rPr>
              <a:t> Foundation</a:t>
            </a:r>
            <a:endParaRPr lang="en-US" sz="11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0893" y="63855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Kianh</a:t>
            </a:r>
            <a:r>
              <a:rPr lang="en-US" dirty="0" smtClean="0"/>
              <a:t> Special School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01317" y="298669"/>
            <a:ext cx="2389352" cy="1792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830" y="1708030"/>
            <a:ext cx="3477693" cy="23064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63" y="2389352"/>
            <a:ext cx="3871037" cy="4632670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 bwMode="auto">
          <a:xfrm>
            <a:off x="6556356" y="2638697"/>
            <a:ext cx="2130601" cy="1741715"/>
          </a:xfrm>
          <a:prstGeom prst="wedgeEllipseCallout">
            <a:avLst>
              <a:gd name="adj1" fmla="val -110347"/>
              <a:gd name="adj2" fmla="val -515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453" y="2658191"/>
            <a:ext cx="2555566" cy="17037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Oval Callout 16"/>
          <p:cNvSpPr/>
          <p:nvPr/>
        </p:nvSpPr>
        <p:spPr bwMode="auto">
          <a:xfrm>
            <a:off x="3071726" y="4344752"/>
            <a:ext cx="4349463" cy="2006448"/>
          </a:xfrm>
          <a:prstGeom prst="wedgeEllipseCallout">
            <a:avLst>
              <a:gd name="adj1" fmla="val -28441"/>
              <a:gd name="adj2" fmla="val -9418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68" y="4361902"/>
            <a:ext cx="4349463" cy="20064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034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45" y="399691"/>
            <a:ext cx="2590800" cy="6354763"/>
          </a:xfr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Briefly describe </a:t>
            </a:r>
            <a:r>
              <a:rPr lang="en-US" sz="4000" dirty="0" smtClean="0">
                <a:solidFill>
                  <a:schemeClr val="tx1"/>
                </a:solidFill>
              </a:rPr>
              <a:t>planned actions or next steps  </a:t>
            </a:r>
            <a:endParaRPr lang="en-US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- </a:t>
            </a:r>
            <a:r>
              <a:rPr lang="en-US" sz="4000" dirty="0" smtClean="0">
                <a:solidFill>
                  <a:srgbClr val="0070C0"/>
                </a:solidFill>
              </a:rPr>
              <a:t>To introduce how the </a:t>
            </a:r>
            <a:r>
              <a:rPr lang="en-US" sz="4000" dirty="0" err="1" smtClean="0">
                <a:solidFill>
                  <a:srgbClr val="0070C0"/>
                </a:solidFill>
              </a:rPr>
              <a:t>i</a:t>
            </a:r>
            <a:r>
              <a:rPr lang="en-US" sz="4000" dirty="0" smtClean="0">
                <a:solidFill>
                  <a:srgbClr val="0070C0"/>
                </a:solidFill>
              </a:rPr>
              <a:t>-Tree </a:t>
            </a:r>
            <a:r>
              <a:rPr lang="en-US" sz="4000" dirty="0">
                <a:solidFill>
                  <a:srgbClr val="0070C0"/>
                </a:solidFill>
              </a:rPr>
              <a:t>tools work </a:t>
            </a:r>
            <a:r>
              <a:rPr lang="en-US" sz="4000" dirty="0" smtClean="0">
                <a:solidFill>
                  <a:srgbClr val="0070C0"/>
                </a:solidFill>
              </a:rPr>
              <a:t>for </a:t>
            </a:r>
            <a:r>
              <a:rPr lang="en-US" sz="4000" dirty="0">
                <a:solidFill>
                  <a:srgbClr val="0070C0"/>
                </a:solidFill>
              </a:rPr>
              <a:t>quantifying trees’ </a:t>
            </a:r>
            <a:r>
              <a:rPr lang="en-US" sz="4000" dirty="0" smtClean="0">
                <a:solidFill>
                  <a:srgbClr val="0070C0"/>
                </a:solidFill>
              </a:rPr>
              <a:t>benefits </a:t>
            </a:r>
            <a:r>
              <a:rPr lang="en-US" sz="4000" dirty="0">
                <a:solidFill>
                  <a:srgbClr val="0070C0"/>
                </a:solidFill>
              </a:rPr>
              <a:t>analysis and assessment to students who </a:t>
            </a:r>
            <a:r>
              <a:rPr lang="en-US" sz="4000" dirty="0" smtClean="0">
                <a:solidFill>
                  <a:srgbClr val="0070C0"/>
                </a:solidFill>
              </a:rPr>
              <a:t>are able </a:t>
            </a:r>
            <a:r>
              <a:rPr lang="en-US" sz="4000" dirty="0">
                <a:solidFill>
                  <a:srgbClr val="0070C0"/>
                </a:solidFill>
              </a:rPr>
              <a:t>to learn or anyone </a:t>
            </a:r>
            <a:r>
              <a:rPr lang="en-US" sz="4000" dirty="0" smtClean="0">
                <a:solidFill>
                  <a:srgbClr val="0070C0"/>
                </a:solidFill>
              </a:rPr>
              <a:t>who wishes to learn more.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smtClean="0">
                <a:solidFill>
                  <a:srgbClr val="0070C0"/>
                </a:solidFill>
              </a:rPr>
              <a:t>(</a:t>
            </a:r>
            <a:r>
              <a:rPr lang="en-US" sz="4000" dirty="0" err="1" smtClean="0">
                <a:solidFill>
                  <a:srgbClr val="0070C0"/>
                </a:solidFill>
              </a:rPr>
              <a:t>Eg</a:t>
            </a:r>
            <a:r>
              <a:rPr lang="en-US" sz="4000" dirty="0" smtClean="0">
                <a:solidFill>
                  <a:srgbClr val="0070C0"/>
                </a:solidFill>
              </a:rPr>
              <a:t>. Create </a:t>
            </a:r>
            <a:r>
              <a:rPr lang="en-US" sz="4000" dirty="0" smtClean="0">
                <a:solidFill>
                  <a:srgbClr val="0070C0"/>
                </a:solidFill>
              </a:rPr>
              <a:t>signs or images that interest the students at our school) </a:t>
            </a:r>
            <a:endParaRPr lang="en-US" sz="4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0070C0"/>
                </a:solidFill>
              </a:rPr>
              <a:t>- Identify </a:t>
            </a:r>
            <a:r>
              <a:rPr lang="en-US" sz="4000" dirty="0" smtClean="0">
                <a:solidFill>
                  <a:srgbClr val="0070C0"/>
                </a:solidFill>
              </a:rPr>
              <a:t>the number </a:t>
            </a:r>
            <a:r>
              <a:rPr lang="en-US" sz="4000" dirty="0">
                <a:solidFill>
                  <a:srgbClr val="0070C0"/>
                </a:solidFill>
              </a:rPr>
              <a:t>of trees in the school to be surveyed </a:t>
            </a:r>
            <a:r>
              <a:rPr lang="en-US" sz="4000" dirty="0" smtClean="0">
                <a:solidFill>
                  <a:srgbClr val="0070C0"/>
                </a:solidFill>
              </a:rPr>
              <a:t>(students can get </a:t>
            </a:r>
            <a:r>
              <a:rPr lang="en-US" sz="4000" dirty="0" smtClean="0">
                <a:solidFill>
                  <a:srgbClr val="0070C0"/>
                </a:solidFill>
              </a:rPr>
              <a:t>involved in this) </a:t>
            </a:r>
            <a:r>
              <a:rPr lang="en-US" sz="4000" dirty="0" smtClean="0">
                <a:solidFill>
                  <a:srgbClr val="0070C0"/>
                </a:solidFill>
              </a:rPr>
              <a:t>and </a:t>
            </a:r>
            <a:r>
              <a:rPr lang="en-US" sz="4000" dirty="0">
                <a:solidFill>
                  <a:srgbClr val="0070C0"/>
                </a:solidFill>
              </a:rPr>
              <a:t>using </a:t>
            </a:r>
            <a:r>
              <a:rPr lang="en-US" sz="4000" dirty="0" err="1" smtClean="0">
                <a:solidFill>
                  <a:srgbClr val="0070C0"/>
                </a:solidFill>
              </a:rPr>
              <a:t>i</a:t>
            </a:r>
            <a:r>
              <a:rPr lang="en-US" sz="4000" dirty="0" smtClean="0">
                <a:solidFill>
                  <a:srgbClr val="0070C0"/>
                </a:solidFill>
              </a:rPr>
              <a:t>-Tree </a:t>
            </a:r>
            <a:r>
              <a:rPr lang="en-US" sz="4000" dirty="0">
                <a:solidFill>
                  <a:srgbClr val="0070C0"/>
                </a:solidFill>
              </a:rPr>
              <a:t>E</a:t>
            </a:r>
            <a:r>
              <a:rPr lang="en-US" sz="4000" dirty="0" smtClean="0">
                <a:solidFill>
                  <a:srgbClr val="0070C0"/>
                </a:solidFill>
              </a:rPr>
              <a:t>co </a:t>
            </a:r>
            <a:r>
              <a:rPr lang="en-US" sz="4000" dirty="0">
                <a:solidFill>
                  <a:srgbClr val="0070C0"/>
                </a:solidFill>
              </a:rPr>
              <a:t>for processing data. This will </a:t>
            </a:r>
            <a:r>
              <a:rPr lang="en-US" sz="4000" dirty="0" smtClean="0">
                <a:solidFill>
                  <a:srgbClr val="0070C0"/>
                </a:solidFill>
              </a:rPr>
              <a:t>be used </a:t>
            </a:r>
            <a:r>
              <a:rPr lang="en-US" sz="4000" dirty="0">
                <a:solidFill>
                  <a:srgbClr val="0070C0"/>
                </a:solidFill>
              </a:rPr>
              <a:t>as an </a:t>
            </a:r>
            <a:r>
              <a:rPr lang="en-US" sz="4000" dirty="0" smtClean="0">
                <a:solidFill>
                  <a:srgbClr val="0070C0"/>
                </a:solidFill>
              </a:rPr>
              <a:t>interesting example </a:t>
            </a:r>
            <a:r>
              <a:rPr lang="en-US" sz="4000" dirty="0">
                <a:solidFill>
                  <a:srgbClr val="0070C0"/>
                </a:solidFill>
              </a:rPr>
              <a:t>for our presentation on tree benefits.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70C0"/>
                </a:solidFill>
              </a:rPr>
              <a:t>- </a:t>
            </a:r>
            <a:r>
              <a:rPr lang="en-US" sz="4000" dirty="0" smtClean="0">
                <a:solidFill>
                  <a:srgbClr val="0070C0"/>
                </a:solidFill>
              </a:rPr>
              <a:t>Collect supportive data and </a:t>
            </a:r>
            <a:r>
              <a:rPr lang="en-US" sz="4000" dirty="0" smtClean="0">
                <a:solidFill>
                  <a:srgbClr val="0070C0"/>
                </a:solidFill>
              </a:rPr>
              <a:t>relevant resources, and combine </a:t>
            </a:r>
            <a:r>
              <a:rPr lang="en-US" sz="4000" dirty="0" smtClean="0">
                <a:solidFill>
                  <a:srgbClr val="0070C0"/>
                </a:solidFill>
              </a:rPr>
              <a:t>these with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>
                <a:solidFill>
                  <a:srgbClr val="0070C0"/>
                </a:solidFill>
              </a:rPr>
              <a:t>lessons  for students to </a:t>
            </a:r>
            <a:r>
              <a:rPr lang="en-US" sz="4000" dirty="0" smtClean="0">
                <a:solidFill>
                  <a:srgbClr val="0070C0"/>
                </a:solidFill>
              </a:rPr>
              <a:t>learn in conjunction </a:t>
            </a:r>
            <a:r>
              <a:rPr lang="en-US" sz="4000" dirty="0">
                <a:solidFill>
                  <a:srgbClr val="0070C0"/>
                </a:solidFill>
              </a:rPr>
              <a:t>with </a:t>
            </a:r>
            <a:r>
              <a:rPr lang="en-US" sz="4000" dirty="0" smtClean="0">
                <a:solidFill>
                  <a:srgbClr val="0070C0"/>
                </a:solidFill>
              </a:rPr>
              <a:t>scientific analysis 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smtClean="0">
                <a:solidFill>
                  <a:srgbClr val="0070C0"/>
                </a:solidFill>
              </a:rPr>
              <a:t>of </a:t>
            </a:r>
            <a:r>
              <a:rPr lang="en-US" sz="4000" dirty="0" err="1" smtClean="0">
                <a:solidFill>
                  <a:srgbClr val="0070C0"/>
                </a:solidFill>
              </a:rPr>
              <a:t>i</a:t>
            </a:r>
            <a:r>
              <a:rPr lang="en-US" sz="4000" dirty="0" smtClean="0">
                <a:solidFill>
                  <a:srgbClr val="0070C0"/>
                </a:solidFill>
              </a:rPr>
              <a:t>-Tree</a:t>
            </a:r>
            <a:r>
              <a:rPr lang="en-US" sz="4000" dirty="0">
                <a:solidFill>
                  <a:srgbClr val="0070C0"/>
                </a:solidFill>
              </a:rPr>
              <a:t>.</a:t>
            </a:r>
            <a:endParaRPr lang="en-US" sz="4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Who are key partners?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070C0"/>
                </a:solidFill>
              </a:rPr>
              <a:t>We, the school management </a:t>
            </a:r>
            <a:r>
              <a:rPr lang="en-US" sz="4000" dirty="0" smtClean="0">
                <a:solidFill>
                  <a:srgbClr val="0070C0"/>
                </a:solidFill>
              </a:rPr>
              <a:t>and the </a:t>
            </a:r>
            <a:r>
              <a:rPr lang="en-US" sz="4000" dirty="0" smtClean="0">
                <a:solidFill>
                  <a:srgbClr val="0070C0"/>
                </a:solidFill>
              </a:rPr>
              <a:t>teaching </a:t>
            </a:r>
            <a:r>
              <a:rPr lang="en-US" sz="4000" dirty="0" smtClean="0">
                <a:solidFill>
                  <a:srgbClr val="0070C0"/>
                </a:solidFill>
              </a:rPr>
              <a:t>team, </a:t>
            </a:r>
            <a:r>
              <a:rPr lang="en-US" sz="4000" dirty="0" smtClean="0">
                <a:solidFill>
                  <a:srgbClr val="0070C0"/>
                </a:solidFill>
              </a:rPr>
              <a:t>will work together for </a:t>
            </a:r>
            <a:r>
              <a:rPr lang="en-US" sz="4000" dirty="0" smtClean="0">
                <a:solidFill>
                  <a:srgbClr val="0070C0"/>
                </a:solidFill>
              </a:rPr>
              <a:t>the practical outcomes.</a:t>
            </a:r>
            <a:endParaRPr lang="en-US" sz="4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What resources are needed?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070C0"/>
                </a:solidFill>
              </a:rPr>
              <a:t>-Resources in visual </a:t>
            </a:r>
            <a:r>
              <a:rPr lang="en-US" sz="4000" dirty="0" smtClean="0">
                <a:solidFill>
                  <a:srgbClr val="0070C0"/>
                </a:solidFill>
              </a:rPr>
              <a:t>form </a:t>
            </a:r>
            <a:r>
              <a:rPr lang="en-US" sz="4000" dirty="0" smtClean="0">
                <a:solidFill>
                  <a:srgbClr val="0070C0"/>
                </a:solidFill>
              </a:rPr>
              <a:t>about trees and </a:t>
            </a:r>
            <a:r>
              <a:rPr lang="en-US" sz="4000" dirty="0" smtClean="0">
                <a:solidFill>
                  <a:srgbClr val="0070C0"/>
                </a:solidFill>
              </a:rPr>
              <a:t>trees</a:t>
            </a:r>
            <a:r>
              <a:rPr lang="en-US" sz="4000" dirty="0" smtClean="0">
                <a:solidFill>
                  <a:srgbClr val="0070C0"/>
                </a:solidFill>
              </a:rPr>
              <a:t>’ benefits </a:t>
            </a:r>
            <a:r>
              <a:rPr lang="en-US" sz="4000" dirty="0" smtClean="0">
                <a:solidFill>
                  <a:srgbClr val="0070C0"/>
                </a:solidFill>
              </a:rPr>
              <a:t>(presented to </a:t>
            </a:r>
            <a:r>
              <a:rPr lang="en-US" sz="4000" dirty="0" smtClean="0">
                <a:solidFill>
                  <a:srgbClr val="0070C0"/>
                </a:solidFill>
              </a:rPr>
              <a:t>children, students or </a:t>
            </a:r>
            <a:r>
              <a:rPr lang="en-US" sz="4000" dirty="0" smtClean="0">
                <a:solidFill>
                  <a:srgbClr val="0070C0"/>
                </a:solidFill>
              </a:rPr>
              <a:t>young </a:t>
            </a:r>
            <a:r>
              <a:rPr lang="en-US" sz="4000" dirty="0" smtClean="0">
                <a:solidFill>
                  <a:srgbClr val="0070C0"/>
                </a:solidFill>
              </a:rPr>
              <a:t>people) would be great for our work.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070C0"/>
                </a:solidFill>
              </a:rPr>
              <a:t>- There could be </a:t>
            </a:r>
            <a:r>
              <a:rPr lang="en-US" sz="4000" dirty="0" smtClean="0">
                <a:solidFill>
                  <a:srgbClr val="0070C0"/>
                </a:solidFill>
              </a:rPr>
              <a:t>some data of specific trees in Vietnam </a:t>
            </a:r>
            <a:r>
              <a:rPr lang="en-US" sz="4000" dirty="0" smtClean="0">
                <a:solidFill>
                  <a:srgbClr val="0070C0"/>
                </a:solidFill>
              </a:rPr>
              <a:t>to be looked </a:t>
            </a:r>
            <a:r>
              <a:rPr lang="en-US" sz="4000" dirty="0" smtClean="0">
                <a:solidFill>
                  <a:srgbClr val="0070C0"/>
                </a:solidFill>
              </a:rPr>
              <a:t>for </a:t>
            </a:r>
            <a:r>
              <a:rPr lang="en-US" sz="4000" dirty="0" smtClean="0">
                <a:solidFill>
                  <a:srgbClr val="0070C0"/>
                </a:solidFill>
              </a:rPr>
              <a:t>in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i</a:t>
            </a:r>
            <a:r>
              <a:rPr lang="en-US" sz="4000" dirty="0" smtClean="0">
                <a:solidFill>
                  <a:srgbClr val="0070C0"/>
                </a:solidFill>
              </a:rPr>
              <a:t>-Tree’ s library.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070C0"/>
                </a:solidFill>
              </a:rPr>
              <a:t>- I-Tree support and resources in general. </a:t>
            </a:r>
            <a:endParaRPr lang="en-US" sz="4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What obstacles, challenges do you anticipate?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070C0"/>
                </a:solidFill>
              </a:rPr>
              <a:t>We </a:t>
            </a:r>
            <a:r>
              <a:rPr lang="en-US" sz="4000" dirty="0" smtClean="0">
                <a:solidFill>
                  <a:srgbClr val="0070C0"/>
                </a:solidFill>
              </a:rPr>
              <a:t>do not have </a:t>
            </a:r>
            <a:r>
              <a:rPr lang="en-US" sz="4000" dirty="0" smtClean="0">
                <a:solidFill>
                  <a:srgbClr val="0070C0"/>
                </a:solidFill>
              </a:rPr>
              <a:t>much expert </a:t>
            </a:r>
            <a:r>
              <a:rPr lang="en-US" sz="4000" dirty="0" smtClean="0">
                <a:solidFill>
                  <a:srgbClr val="0070C0"/>
                </a:solidFill>
              </a:rPr>
              <a:t>knowledge </a:t>
            </a:r>
            <a:r>
              <a:rPr lang="en-US" sz="4000" dirty="0" smtClean="0">
                <a:solidFill>
                  <a:srgbClr val="0070C0"/>
                </a:solidFill>
              </a:rPr>
              <a:t>about </a:t>
            </a:r>
            <a:r>
              <a:rPr lang="en-US" sz="4000" dirty="0" smtClean="0">
                <a:solidFill>
                  <a:srgbClr val="0070C0"/>
                </a:solidFill>
              </a:rPr>
              <a:t>tree science and fear some limitations in our knowledge. However, we have a deep understanding of the importance of trees in our world and hope that our passion in this area will compensate for any </a:t>
            </a:r>
            <a:r>
              <a:rPr lang="en-US" sz="4000" dirty="0" smtClean="0">
                <a:solidFill>
                  <a:srgbClr val="0070C0"/>
                </a:solidFill>
              </a:rPr>
              <a:t>gaps in our knowledge.</a:t>
            </a:r>
            <a:endParaRPr lang="en-US" sz="34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25047" y="3310829"/>
            <a:ext cx="497259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>
                <a:ea typeface="Times New Roman" panose="02020603050405020304" pitchFamily="18" charset="0"/>
              </a:rPr>
              <a:t>Learn about a wide variety of plants 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ea typeface="Times New Roman" panose="02020603050405020304" pitchFamily="18" charset="0"/>
              </a:rPr>
              <a:t>Learn their different colors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ea typeface="Times New Roman" panose="02020603050405020304" pitchFamily="18" charset="0"/>
              </a:rPr>
              <a:t>Which ones can be cooked  and how to cook them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ea typeface="Times New Roman" panose="02020603050405020304" pitchFamily="18" charset="0"/>
              </a:rPr>
              <a:t>Literacy and communication lessons based around the plants and flowers;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ea typeface="Times New Roman" panose="02020603050405020304" pitchFamily="18" charset="0"/>
              </a:rPr>
              <a:t>Having fun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ea typeface="Times New Roman" panose="02020603050405020304" pitchFamily="18" charset="0"/>
              </a:rPr>
              <a:t>Much emotional therapy…from their outdoors sessions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Teach students how </a:t>
            </a:r>
            <a:r>
              <a:rPr lang="en-US" sz="1400" dirty="0"/>
              <a:t>to live in respect of </a:t>
            </a:r>
            <a:r>
              <a:rPr lang="en-US" sz="1400" dirty="0" smtClean="0"/>
              <a:t>nature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Building </a:t>
            </a:r>
            <a:r>
              <a:rPr lang="en-US" sz="1400" dirty="0"/>
              <a:t>a love of </a:t>
            </a:r>
            <a:r>
              <a:rPr lang="en-US" sz="1400" dirty="0" smtClean="0"/>
              <a:t>nature, </a:t>
            </a:r>
            <a:r>
              <a:rPr lang="en-US" sz="1400" dirty="0"/>
              <a:t>and </a:t>
            </a:r>
            <a:endParaRPr lang="en-US" sz="1400" dirty="0" smtClean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Having a</a:t>
            </a:r>
            <a:r>
              <a:rPr lang="en-US" sz="1400" dirty="0"/>
              <a:t>  desire to protect </a:t>
            </a:r>
            <a:r>
              <a:rPr lang="en-US" sz="1400" dirty="0" smtClean="0"/>
              <a:t>nature in our </a:t>
            </a:r>
            <a:r>
              <a:rPr lang="en-US" sz="1400" dirty="0"/>
              <a:t>daily </a:t>
            </a:r>
            <a:r>
              <a:rPr lang="en-US" sz="1400" dirty="0" err="1"/>
              <a:t>behaviour</a:t>
            </a:r>
            <a:r>
              <a:rPr lang="en-US" sz="1400" dirty="0"/>
              <a:t> and practice.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4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676" y="721880"/>
            <a:ext cx="4946736" cy="244433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3263740" y="721880"/>
            <a:ext cx="5072607" cy="250936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4239" y="1134889"/>
            <a:ext cx="4162697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We were supported to create a large and beautiful organic garden </a:t>
            </a:r>
            <a:r>
              <a:rPr lang="en-US" dirty="0">
                <a:solidFill>
                  <a:srgbClr val="FFFF00"/>
                </a:solidFill>
              </a:rPr>
              <a:t>at our school, which is the perfect outdoor classroom. A huge number of ideas and themes from this garden are taught and applied in so many of our lessons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4754" y="274810"/>
            <a:ext cx="3039395" cy="37514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9200560" y="399692"/>
            <a:ext cx="2667785" cy="591626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200560" y="3848942"/>
            <a:ext cx="2667785" cy="29055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</a:rPr>
              <a:t>HOW THE PLAN IMPACT</a:t>
            </a:r>
            <a:r>
              <a:rPr kumimoji="0" lang="en-US" sz="1800" b="0" i="0" u="sng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</a:rPr>
              <a:t> ON THE STUDENTS?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</a:rPr>
              <a:t>With proven lessons derived from our work, we  believe that the more meaningfully practical exposure to the world a child has, the more functional  a child will become in these aspects, and overall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</a:rPr>
              <a:t>.   </a:t>
            </a:r>
            <a:endParaRPr lang="en-US" sz="1600" dirty="0">
              <a:solidFill>
                <a:srgbClr val="0070C0"/>
              </a:solidFill>
              <a:latin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0354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deFormat_iTree">
  <a:themeElements>
    <a:clrScheme name="Generic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ic 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eneric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deFormat_iTree" id="{D5934C7E-B2DE-4555-91C0-206D7DD4FB78}" vid="{65202F8B-D327-4C0D-8DFD-09A36E8419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1A2560FA4DFD42B12AEAF2009A1FA9" ma:contentTypeVersion="0" ma:contentTypeDescription="Create a new document." ma:contentTypeScope="" ma:versionID="aff65ac88e3d4538aca2940b333299b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4ffdd9121c724c9673c0bc323c3070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533B0B-9A5E-4366-AF96-BA49A519B90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1AE7589-1E92-4B51-A5FC-B86E78B2F7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DE75D72-67A7-438B-845C-C4908619BF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13546</TotalTime>
  <Words>560</Words>
  <Application>Microsoft Office PowerPoint</Application>
  <PresentationFormat>Widescreen</PresentationFormat>
  <Paragraphs>45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Times New Roman</vt:lpstr>
      <vt:lpstr>Verdana</vt:lpstr>
      <vt:lpstr>Wingdings</vt:lpstr>
      <vt:lpstr>WideFormat_iTree</vt:lpstr>
      <vt:lpstr>        International i-Tree Academy                     i-Tree Action Plan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Henning, Jason;Al.Zelaya@davey.com</dc:creator>
  <cp:lastModifiedBy>ADMIN</cp:lastModifiedBy>
  <cp:revision>671</cp:revision>
  <cp:lastPrinted>2020-10-14T12:13:32Z</cp:lastPrinted>
  <dcterms:created xsi:type="dcterms:W3CDTF">2019-01-14T12:39:27Z</dcterms:created>
  <dcterms:modified xsi:type="dcterms:W3CDTF">2021-12-15T10:06:21Z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0x010100B21A2560FA4DFD42B12AEAF2009A1FA9</vt:lpwstr>
  </property>
</Properties>
</file>